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Lst>
  <p:notesMasterIdLst>
    <p:notesMasterId r:id="rId81"/>
  </p:notesMasterIdLst>
  <p:sldIdLst>
    <p:sldId id="299" r:id="rId4"/>
    <p:sldId id="383" r:id="rId5"/>
    <p:sldId id="382" r:id="rId6"/>
    <p:sldId id="322" r:id="rId7"/>
    <p:sldId id="326" r:id="rId8"/>
    <p:sldId id="336" r:id="rId9"/>
    <p:sldId id="385" r:id="rId10"/>
    <p:sldId id="354" r:id="rId11"/>
    <p:sldId id="371" r:id="rId12"/>
    <p:sldId id="329" r:id="rId13"/>
    <p:sldId id="357" r:id="rId14"/>
    <p:sldId id="381" r:id="rId15"/>
    <p:sldId id="370" r:id="rId16"/>
    <p:sldId id="375" r:id="rId17"/>
    <p:sldId id="389" r:id="rId18"/>
    <p:sldId id="332" r:id="rId19"/>
    <p:sldId id="374" r:id="rId20"/>
    <p:sldId id="358" r:id="rId21"/>
    <p:sldId id="390" r:id="rId22"/>
    <p:sldId id="391" r:id="rId23"/>
    <p:sldId id="376" r:id="rId24"/>
    <p:sldId id="359" r:id="rId25"/>
    <p:sldId id="362" r:id="rId26"/>
    <p:sldId id="384" r:id="rId27"/>
    <p:sldId id="369" r:id="rId28"/>
    <p:sldId id="340" r:id="rId29"/>
    <p:sldId id="339" r:id="rId30"/>
    <p:sldId id="393" r:id="rId31"/>
    <p:sldId id="368" r:id="rId32"/>
    <p:sldId id="392" r:id="rId33"/>
    <p:sldId id="352" r:id="rId34"/>
    <p:sldId id="355" r:id="rId35"/>
    <p:sldId id="356" r:id="rId36"/>
    <p:sldId id="363" r:id="rId37"/>
    <p:sldId id="304" r:id="rId38"/>
    <p:sldId id="342" r:id="rId39"/>
    <p:sldId id="341" r:id="rId40"/>
    <p:sldId id="388" r:id="rId41"/>
    <p:sldId id="305" r:id="rId42"/>
    <p:sldId id="306" r:id="rId43"/>
    <p:sldId id="365" r:id="rId44"/>
    <p:sldId id="307" r:id="rId45"/>
    <p:sldId id="407" r:id="rId46"/>
    <p:sldId id="343" r:id="rId47"/>
    <p:sldId id="349" r:id="rId48"/>
    <p:sldId id="353" r:id="rId49"/>
    <p:sldId id="327" r:id="rId50"/>
    <p:sldId id="378" r:id="rId51"/>
    <p:sldId id="360" r:id="rId52"/>
    <p:sldId id="379" r:id="rId53"/>
    <p:sldId id="387" r:id="rId54"/>
    <p:sldId id="313" r:id="rId55"/>
    <p:sldId id="386" r:id="rId56"/>
    <p:sldId id="346" r:id="rId57"/>
    <p:sldId id="344" r:id="rId58"/>
    <p:sldId id="345" r:id="rId59"/>
    <p:sldId id="351" r:id="rId60"/>
    <p:sldId id="380" r:id="rId61"/>
    <p:sldId id="335" r:id="rId62"/>
    <p:sldId id="396" r:id="rId63"/>
    <p:sldId id="395" r:id="rId64"/>
    <p:sldId id="397" r:id="rId65"/>
    <p:sldId id="398" r:id="rId66"/>
    <p:sldId id="399" r:id="rId67"/>
    <p:sldId id="400" r:id="rId68"/>
    <p:sldId id="401" r:id="rId69"/>
    <p:sldId id="402" r:id="rId70"/>
    <p:sldId id="403" r:id="rId71"/>
    <p:sldId id="404" r:id="rId72"/>
    <p:sldId id="405" r:id="rId73"/>
    <p:sldId id="406" r:id="rId74"/>
    <p:sldId id="312" r:id="rId75"/>
    <p:sldId id="308" r:id="rId76"/>
    <p:sldId id="284" r:id="rId77"/>
    <p:sldId id="366" r:id="rId78"/>
    <p:sldId id="328" r:id="rId79"/>
    <p:sldId id="408" r:id="rId8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roeder, Lisa M" initials="LM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69432" autoAdjust="0"/>
  </p:normalViewPr>
  <p:slideViewPr>
    <p:cSldViewPr>
      <p:cViewPr varScale="1">
        <p:scale>
          <a:sx n="72" d="100"/>
          <a:sy n="72" d="100"/>
        </p:scale>
        <p:origin x="1110" y="66"/>
      </p:cViewPr>
      <p:guideLst>
        <p:guide orient="horz" pos="2160"/>
        <p:guide pos="2880"/>
      </p:guideLst>
    </p:cSldViewPr>
  </p:slideViewPr>
  <p:outlineViewPr>
    <p:cViewPr>
      <p:scale>
        <a:sx n="33" d="100"/>
        <a:sy n="33" d="100"/>
      </p:scale>
      <p:origin x="0" y="-47160"/>
    </p:cViewPr>
  </p:outlineViewPr>
  <p:notesTextViewPr>
    <p:cViewPr>
      <p:scale>
        <a:sx n="3" d="2"/>
        <a:sy n="3" d="2"/>
      </p:scale>
      <p:origin x="0" y="0"/>
    </p:cViewPr>
  </p:notesTextViewPr>
  <p:sorterViewPr>
    <p:cViewPr>
      <p:scale>
        <a:sx n="100" d="100"/>
        <a:sy n="100" d="100"/>
      </p:scale>
      <p:origin x="0" y="-3402"/>
    </p:cViewPr>
  </p:sorterViewPr>
  <p:notesViewPr>
    <p:cSldViewPr>
      <p:cViewPr varScale="1">
        <p:scale>
          <a:sx n="82" d="100"/>
          <a:sy n="82" d="100"/>
        </p:scale>
        <p:origin x="203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commentAuthors" Target="commentAuthor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C1EB79-36D9-4E7D-8A02-1CE97F67249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4ED95541-063D-473F-9661-A90EA5A726A3}">
      <dgm:prSet phldrT="[Text]"/>
      <dgm:spPr/>
      <dgm:t>
        <a:bodyPr/>
        <a:lstStyle/>
        <a:p>
          <a:r>
            <a:rPr lang="en-US" dirty="0" smtClean="0"/>
            <a:t>Education</a:t>
          </a:r>
          <a:endParaRPr lang="en-US" dirty="0"/>
        </a:p>
      </dgm:t>
    </dgm:pt>
    <dgm:pt modelId="{50535224-F2BC-4BDE-8C47-67560C25AFD1}" type="parTrans" cxnId="{13690213-031D-40FE-9C33-41DFDF65B5E7}">
      <dgm:prSet/>
      <dgm:spPr/>
      <dgm:t>
        <a:bodyPr/>
        <a:lstStyle/>
        <a:p>
          <a:endParaRPr lang="en-US"/>
        </a:p>
      </dgm:t>
    </dgm:pt>
    <dgm:pt modelId="{7BA0C27A-4513-4406-B0F1-1868F8B7E2DC}" type="sibTrans" cxnId="{13690213-031D-40FE-9C33-41DFDF65B5E7}">
      <dgm:prSet/>
      <dgm:spPr/>
      <dgm:t>
        <a:bodyPr/>
        <a:lstStyle/>
        <a:p>
          <a:endParaRPr lang="en-US"/>
        </a:p>
      </dgm:t>
    </dgm:pt>
    <dgm:pt modelId="{AC88D154-157E-45B2-8863-643B0E1733F9}">
      <dgm:prSet phldrT="[Text]"/>
      <dgm:spPr/>
      <dgm:t>
        <a:bodyPr/>
        <a:lstStyle/>
        <a:p>
          <a:r>
            <a:rPr lang="en-US" dirty="0" smtClean="0"/>
            <a:t>Job Search</a:t>
          </a:r>
          <a:endParaRPr lang="en-US" dirty="0"/>
        </a:p>
      </dgm:t>
    </dgm:pt>
    <dgm:pt modelId="{39C35508-7333-4AFA-AAE5-4E255FEFE051}" type="parTrans" cxnId="{E67ECF46-E863-4776-B5BB-7A69A02F7F32}">
      <dgm:prSet/>
      <dgm:spPr/>
      <dgm:t>
        <a:bodyPr/>
        <a:lstStyle/>
        <a:p>
          <a:endParaRPr lang="en-US"/>
        </a:p>
      </dgm:t>
    </dgm:pt>
    <dgm:pt modelId="{DE6AA663-5C8C-4CC3-849F-97A487558199}" type="sibTrans" cxnId="{E67ECF46-E863-4776-B5BB-7A69A02F7F32}">
      <dgm:prSet/>
      <dgm:spPr/>
      <dgm:t>
        <a:bodyPr/>
        <a:lstStyle/>
        <a:p>
          <a:endParaRPr lang="en-US"/>
        </a:p>
      </dgm:t>
    </dgm:pt>
    <dgm:pt modelId="{45066714-83F1-4665-8E79-B2A871AA7D32}">
      <dgm:prSet phldrT="[Text]"/>
      <dgm:spPr/>
      <dgm:t>
        <a:bodyPr/>
        <a:lstStyle/>
        <a:p>
          <a:r>
            <a:rPr lang="en-US" dirty="0" smtClean="0"/>
            <a:t>Job Search Training</a:t>
          </a:r>
          <a:endParaRPr lang="en-US" dirty="0"/>
        </a:p>
      </dgm:t>
    </dgm:pt>
    <dgm:pt modelId="{995671D3-1804-49F5-BE71-B165A28B63DE}" type="parTrans" cxnId="{8F9BE447-7B5D-44F4-89C6-13D81110C7FE}">
      <dgm:prSet/>
      <dgm:spPr/>
      <dgm:t>
        <a:bodyPr/>
        <a:lstStyle/>
        <a:p>
          <a:endParaRPr lang="en-US"/>
        </a:p>
      </dgm:t>
    </dgm:pt>
    <dgm:pt modelId="{C3BB3A70-4EB6-4114-A7C9-675AAB2EFA3D}" type="sibTrans" cxnId="{8F9BE447-7B5D-44F4-89C6-13D81110C7FE}">
      <dgm:prSet/>
      <dgm:spPr/>
      <dgm:t>
        <a:bodyPr/>
        <a:lstStyle/>
        <a:p>
          <a:endParaRPr lang="en-US"/>
        </a:p>
      </dgm:t>
    </dgm:pt>
    <dgm:pt modelId="{1C77EC54-ED77-41C0-9BA6-8E65E54C9DCE}">
      <dgm:prSet phldrT="[Text]"/>
      <dgm:spPr/>
      <dgm:t>
        <a:bodyPr/>
        <a:lstStyle/>
        <a:p>
          <a:r>
            <a:rPr lang="en-US" dirty="0" smtClean="0"/>
            <a:t>Work Based Learning</a:t>
          </a:r>
          <a:endParaRPr lang="en-US" dirty="0"/>
        </a:p>
      </dgm:t>
    </dgm:pt>
    <dgm:pt modelId="{56DAEB75-A7EE-44EB-BDC9-3FCC48A5E9C2}" type="parTrans" cxnId="{5D003766-5CD9-44BE-AB4D-908758A423EE}">
      <dgm:prSet/>
      <dgm:spPr/>
      <dgm:t>
        <a:bodyPr/>
        <a:lstStyle/>
        <a:p>
          <a:endParaRPr lang="en-US"/>
        </a:p>
      </dgm:t>
    </dgm:pt>
    <dgm:pt modelId="{E36820F8-4E14-4943-9E3E-4D10E923A6B0}" type="sibTrans" cxnId="{5D003766-5CD9-44BE-AB4D-908758A423EE}">
      <dgm:prSet/>
      <dgm:spPr/>
      <dgm:t>
        <a:bodyPr/>
        <a:lstStyle/>
        <a:p>
          <a:endParaRPr lang="en-US"/>
        </a:p>
      </dgm:t>
    </dgm:pt>
    <dgm:pt modelId="{76370114-73C0-409C-95AD-5798BAE9D860}">
      <dgm:prSet phldrT="[Text]"/>
      <dgm:spPr/>
      <dgm:t>
        <a:bodyPr/>
        <a:lstStyle/>
        <a:p>
          <a:r>
            <a:rPr lang="en-US" dirty="0" smtClean="0"/>
            <a:t>Vocational Training</a:t>
          </a:r>
        </a:p>
      </dgm:t>
    </dgm:pt>
    <dgm:pt modelId="{324C06BD-5E1D-49EF-BAEC-55ED0C6C9782}" type="parTrans" cxnId="{5011F0A4-F0DC-4DC4-B423-DC196E23A027}">
      <dgm:prSet/>
      <dgm:spPr/>
      <dgm:t>
        <a:bodyPr/>
        <a:lstStyle/>
        <a:p>
          <a:endParaRPr lang="en-US"/>
        </a:p>
      </dgm:t>
    </dgm:pt>
    <dgm:pt modelId="{1A0E2D97-4782-48EE-B0BF-1836E7F60596}" type="sibTrans" cxnId="{5011F0A4-F0DC-4DC4-B423-DC196E23A027}">
      <dgm:prSet/>
      <dgm:spPr/>
      <dgm:t>
        <a:bodyPr/>
        <a:lstStyle/>
        <a:p>
          <a:endParaRPr lang="en-US"/>
        </a:p>
      </dgm:t>
    </dgm:pt>
    <dgm:pt modelId="{6BD779C1-8D32-4910-B237-5AF1694CCED4}">
      <dgm:prSet phldrT="[Text]"/>
      <dgm:spPr/>
      <dgm:t>
        <a:bodyPr/>
        <a:lstStyle/>
        <a:p>
          <a:r>
            <a:rPr lang="en-US" dirty="0" smtClean="0"/>
            <a:t>Intensive Case Management</a:t>
          </a:r>
        </a:p>
      </dgm:t>
    </dgm:pt>
    <dgm:pt modelId="{20355A28-AD04-42B1-906A-FED7B14F5D1E}" type="parTrans" cxnId="{1C62A8CC-BF88-4B72-8335-B3774609D3A9}">
      <dgm:prSet/>
      <dgm:spPr/>
      <dgm:t>
        <a:bodyPr/>
        <a:lstStyle/>
        <a:p>
          <a:endParaRPr lang="en-US"/>
        </a:p>
      </dgm:t>
    </dgm:pt>
    <dgm:pt modelId="{A0DA6B01-E185-4F7D-9B32-6D318B92CA01}" type="sibTrans" cxnId="{1C62A8CC-BF88-4B72-8335-B3774609D3A9}">
      <dgm:prSet/>
      <dgm:spPr/>
      <dgm:t>
        <a:bodyPr/>
        <a:lstStyle/>
        <a:p>
          <a:endParaRPr lang="en-US"/>
        </a:p>
      </dgm:t>
    </dgm:pt>
    <dgm:pt modelId="{E526C305-24E7-4851-96A2-9E62EA53E448}" type="pres">
      <dgm:prSet presAssocID="{F5C1EB79-36D9-4E7D-8A02-1CE97F672490}" presName="cycle" presStyleCnt="0">
        <dgm:presLayoutVars>
          <dgm:dir/>
          <dgm:resizeHandles val="exact"/>
        </dgm:presLayoutVars>
      </dgm:prSet>
      <dgm:spPr/>
      <dgm:t>
        <a:bodyPr/>
        <a:lstStyle/>
        <a:p>
          <a:endParaRPr lang="en-US"/>
        </a:p>
      </dgm:t>
    </dgm:pt>
    <dgm:pt modelId="{F6E75D96-D35A-49CE-BF47-92D5D1E0EDE3}" type="pres">
      <dgm:prSet presAssocID="{4ED95541-063D-473F-9661-A90EA5A726A3}" presName="node" presStyleLbl="node1" presStyleIdx="0" presStyleCnt="6">
        <dgm:presLayoutVars>
          <dgm:bulletEnabled val="1"/>
        </dgm:presLayoutVars>
      </dgm:prSet>
      <dgm:spPr/>
      <dgm:t>
        <a:bodyPr/>
        <a:lstStyle/>
        <a:p>
          <a:endParaRPr lang="en-US"/>
        </a:p>
      </dgm:t>
    </dgm:pt>
    <dgm:pt modelId="{ED30681A-4DF8-49DE-A0A6-5E52607C5B11}" type="pres">
      <dgm:prSet presAssocID="{4ED95541-063D-473F-9661-A90EA5A726A3}" presName="spNode" presStyleCnt="0"/>
      <dgm:spPr/>
    </dgm:pt>
    <dgm:pt modelId="{F9861708-A0FE-41B6-8558-66803F873828}" type="pres">
      <dgm:prSet presAssocID="{7BA0C27A-4513-4406-B0F1-1868F8B7E2DC}" presName="sibTrans" presStyleLbl="sibTrans1D1" presStyleIdx="0" presStyleCnt="6"/>
      <dgm:spPr/>
      <dgm:t>
        <a:bodyPr/>
        <a:lstStyle/>
        <a:p>
          <a:endParaRPr lang="en-US"/>
        </a:p>
      </dgm:t>
    </dgm:pt>
    <dgm:pt modelId="{3938CDD8-F98C-498B-96C7-28F5EAD06183}" type="pres">
      <dgm:prSet presAssocID="{AC88D154-157E-45B2-8863-643B0E1733F9}" presName="node" presStyleLbl="node1" presStyleIdx="1" presStyleCnt="6">
        <dgm:presLayoutVars>
          <dgm:bulletEnabled val="1"/>
        </dgm:presLayoutVars>
      </dgm:prSet>
      <dgm:spPr/>
      <dgm:t>
        <a:bodyPr/>
        <a:lstStyle/>
        <a:p>
          <a:endParaRPr lang="en-US"/>
        </a:p>
      </dgm:t>
    </dgm:pt>
    <dgm:pt modelId="{29702022-E8E6-4AD0-8AAD-66A6BE5EC209}" type="pres">
      <dgm:prSet presAssocID="{AC88D154-157E-45B2-8863-643B0E1733F9}" presName="spNode" presStyleCnt="0"/>
      <dgm:spPr/>
    </dgm:pt>
    <dgm:pt modelId="{76A0006D-7EF3-4B3A-8C8B-B98F2D0CE18D}" type="pres">
      <dgm:prSet presAssocID="{DE6AA663-5C8C-4CC3-849F-97A487558199}" presName="sibTrans" presStyleLbl="sibTrans1D1" presStyleIdx="1" presStyleCnt="6"/>
      <dgm:spPr/>
      <dgm:t>
        <a:bodyPr/>
        <a:lstStyle/>
        <a:p>
          <a:endParaRPr lang="en-US"/>
        </a:p>
      </dgm:t>
    </dgm:pt>
    <dgm:pt modelId="{C1D0828C-590F-4DA8-B536-18CBC1C0718B}" type="pres">
      <dgm:prSet presAssocID="{45066714-83F1-4665-8E79-B2A871AA7D32}" presName="node" presStyleLbl="node1" presStyleIdx="2" presStyleCnt="6">
        <dgm:presLayoutVars>
          <dgm:bulletEnabled val="1"/>
        </dgm:presLayoutVars>
      </dgm:prSet>
      <dgm:spPr/>
      <dgm:t>
        <a:bodyPr/>
        <a:lstStyle/>
        <a:p>
          <a:endParaRPr lang="en-US"/>
        </a:p>
      </dgm:t>
    </dgm:pt>
    <dgm:pt modelId="{08C195DD-D61E-4E23-BC44-9227A0186ED3}" type="pres">
      <dgm:prSet presAssocID="{45066714-83F1-4665-8E79-B2A871AA7D32}" presName="spNode" presStyleCnt="0"/>
      <dgm:spPr/>
    </dgm:pt>
    <dgm:pt modelId="{8E13AF3E-5CAE-437E-804B-8465889AB988}" type="pres">
      <dgm:prSet presAssocID="{C3BB3A70-4EB6-4114-A7C9-675AAB2EFA3D}" presName="sibTrans" presStyleLbl="sibTrans1D1" presStyleIdx="2" presStyleCnt="6"/>
      <dgm:spPr/>
      <dgm:t>
        <a:bodyPr/>
        <a:lstStyle/>
        <a:p>
          <a:endParaRPr lang="en-US"/>
        </a:p>
      </dgm:t>
    </dgm:pt>
    <dgm:pt modelId="{7B64809B-57D7-4E2E-BF5A-4BC1B8602E76}" type="pres">
      <dgm:prSet presAssocID="{1C77EC54-ED77-41C0-9BA6-8E65E54C9DCE}" presName="node" presStyleLbl="node1" presStyleIdx="3" presStyleCnt="6">
        <dgm:presLayoutVars>
          <dgm:bulletEnabled val="1"/>
        </dgm:presLayoutVars>
      </dgm:prSet>
      <dgm:spPr/>
      <dgm:t>
        <a:bodyPr/>
        <a:lstStyle/>
        <a:p>
          <a:endParaRPr lang="en-US"/>
        </a:p>
      </dgm:t>
    </dgm:pt>
    <dgm:pt modelId="{C528568E-56F5-4A31-B790-587E57074A9D}" type="pres">
      <dgm:prSet presAssocID="{1C77EC54-ED77-41C0-9BA6-8E65E54C9DCE}" presName="spNode" presStyleCnt="0"/>
      <dgm:spPr/>
    </dgm:pt>
    <dgm:pt modelId="{4187C62D-1341-4DC8-818C-755827721B6F}" type="pres">
      <dgm:prSet presAssocID="{E36820F8-4E14-4943-9E3E-4D10E923A6B0}" presName="sibTrans" presStyleLbl="sibTrans1D1" presStyleIdx="3" presStyleCnt="6"/>
      <dgm:spPr/>
      <dgm:t>
        <a:bodyPr/>
        <a:lstStyle/>
        <a:p>
          <a:endParaRPr lang="en-US"/>
        </a:p>
      </dgm:t>
    </dgm:pt>
    <dgm:pt modelId="{09AE1759-F66C-4C40-AB8D-B32B2308B5DA}" type="pres">
      <dgm:prSet presAssocID="{76370114-73C0-409C-95AD-5798BAE9D860}" presName="node" presStyleLbl="node1" presStyleIdx="4" presStyleCnt="6">
        <dgm:presLayoutVars>
          <dgm:bulletEnabled val="1"/>
        </dgm:presLayoutVars>
      </dgm:prSet>
      <dgm:spPr/>
      <dgm:t>
        <a:bodyPr/>
        <a:lstStyle/>
        <a:p>
          <a:endParaRPr lang="en-US"/>
        </a:p>
      </dgm:t>
    </dgm:pt>
    <dgm:pt modelId="{659EB1FF-F649-4A0D-BFF3-6D42728E46D0}" type="pres">
      <dgm:prSet presAssocID="{76370114-73C0-409C-95AD-5798BAE9D860}" presName="spNode" presStyleCnt="0"/>
      <dgm:spPr/>
    </dgm:pt>
    <dgm:pt modelId="{0C482DF8-5FEC-40B1-BE75-C460E88B2627}" type="pres">
      <dgm:prSet presAssocID="{1A0E2D97-4782-48EE-B0BF-1836E7F60596}" presName="sibTrans" presStyleLbl="sibTrans1D1" presStyleIdx="4" presStyleCnt="6"/>
      <dgm:spPr/>
      <dgm:t>
        <a:bodyPr/>
        <a:lstStyle/>
        <a:p>
          <a:endParaRPr lang="en-US"/>
        </a:p>
      </dgm:t>
    </dgm:pt>
    <dgm:pt modelId="{85AEF271-4D95-46B3-A5D1-DDAAB1197FFA}" type="pres">
      <dgm:prSet presAssocID="{6BD779C1-8D32-4910-B237-5AF1694CCED4}" presName="node" presStyleLbl="node1" presStyleIdx="5" presStyleCnt="6">
        <dgm:presLayoutVars>
          <dgm:bulletEnabled val="1"/>
        </dgm:presLayoutVars>
      </dgm:prSet>
      <dgm:spPr/>
      <dgm:t>
        <a:bodyPr/>
        <a:lstStyle/>
        <a:p>
          <a:endParaRPr lang="en-US"/>
        </a:p>
      </dgm:t>
    </dgm:pt>
    <dgm:pt modelId="{C92C67A5-8A5F-42A3-9E5A-401CBA8C8856}" type="pres">
      <dgm:prSet presAssocID="{6BD779C1-8D32-4910-B237-5AF1694CCED4}" presName="spNode" presStyleCnt="0"/>
      <dgm:spPr/>
    </dgm:pt>
    <dgm:pt modelId="{5731CDB1-3043-467B-9DAB-3CBADDE491B9}" type="pres">
      <dgm:prSet presAssocID="{A0DA6B01-E185-4F7D-9B32-6D318B92CA01}" presName="sibTrans" presStyleLbl="sibTrans1D1" presStyleIdx="5" presStyleCnt="6"/>
      <dgm:spPr/>
      <dgm:t>
        <a:bodyPr/>
        <a:lstStyle/>
        <a:p>
          <a:endParaRPr lang="en-US"/>
        </a:p>
      </dgm:t>
    </dgm:pt>
  </dgm:ptLst>
  <dgm:cxnLst>
    <dgm:cxn modelId="{ECF60ECC-1A44-40A7-A8C7-F00F17ED1E54}" type="presOf" srcId="{6BD779C1-8D32-4910-B237-5AF1694CCED4}" destId="{85AEF271-4D95-46B3-A5D1-DDAAB1197FFA}" srcOrd="0" destOrd="0" presId="urn:microsoft.com/office/officeart/2005/8/layout/cycle6"/>
    <dgm:cxn modelId="{4D68BCC0-25B7-44A3-A573-CDCBE6B7F629}" type="presOf" srcId="{45066714-83F1-4665-8E79-B2A871AA7D32}" destId="{C1D0828C-590F-4DA8-B536-18CBC1C0718B}" srcOrd="0" destOrd="0" presId="urn:microsoft.com/office/officeart/2005/8/layout/cycle6"/>
    <dgm:cxn modelId="{CE7DACA4-7BF5-4729-8EBD-8243CA98F08B}" type="presOf" srcId="{DE6AA663-5C8C-4CC3-849F-97A487558199}" destId="{76A0006D-7EF3-4B3A-8C8B-B98F2D0CE18D}" srcOrd="0" destOrd="0" presId="urn:microsoft.com/office/officeart/2005/8/layout/cycle6"/>
    <dgm:cxn modelId="{3924E079-6477-47BA-A56F-8F75FFF9B4B9}" type="presOf" srcId="{E36820F8-4E14-4943-9E3E-4D10E923A6B0}" destId="{4187C62D-1341-4DC8-818C-755827721B6F}" srcOrd="0" destOrd="0" presId="urn:microsoft.com/office/officeart/2005/8/layout/cycle6"/>
    <dgm:cxn modelId="{37E2BC32-B473-48D3-85B3-63AB4DA23D16}" type="presOf" srcId="{C3BB3A70-4EB6-4114-A7C9-675AAB2EFA3D}" destId="{8E13AF3E-5CAE-437E-804B-8465889AB988}" srcOrd="0" destOrd="0" presId="urn:microsoft.com/office/officeart/2005/8/layout/cycle6"/>
    <dgm:cxn modelId="{5011F0A4-F0DC-4DC4-B423-DC196E23A027}" srcId="{F5C1EB79-36D9-4E7D-8A02-1CE97F672490}" destId="{76370114-73C0-409C-95AD-5798BAE9D860}" srcOrd="4" destOrd="0" parTransId="{324C06BD-5E1D-49EF-BAEC-55ED0C6C9782}" sibTransId="{1A0E2D97-4782-48EE-B0BF-1836E7F60596}"/>
    <dgm:cxn modelId="{8A1F64A4-00C1-44ED-859F-87A30D241070}" type="presOf" srcId="{AC88D154-157E-45B2-8863-643B0E1733F9}" destId="{3938CDD8-F98C-498B-96C7-28F5EAD06183}" srcOrd="0" destOrd="0" presId="urn:microsoft.com/office/officeart/2005/8/layout/cycle6"/>
    <dgm:cxn modelId="{5D003766-5CD9-44BE-AB4D-908758A423EE}" srcId="{F5C1EB79-36D9-4E7D-8A02-1CE97F672490}" destId="{1C77EC54-ED77-41C0-9BA6-8E65E54C9DCE}" srcOrd="3" destOrd="0" parTransId="{56DAEB75-A7EE-44EB-BDC9-3FCC48A5E9C2}" sibTransId="{E36820F8-4E14-4943-9E3E-4D10E923A6B0}"/>
    <dgm:cxn modelId="{F601A6A9-B070-45D5-A149-1A34973638B2}" type="presOf" srcId="{F5C1EB79-36D9-4E7D-8A02-1CE97F672490}" destId="{E526C305-24E7-4851-96A2-9E62EA53E448}" srcOrd="0" destOrd="0" presId="urn:microsoft.com/office/officeart/2005/8/layout/cycle6"/>
    <dgm:cxn modelId="{8CD1555C-77D6-42C8-9EE4-3384DABFE13F}" type="presOf" srcId="{76370114-73C0-409C-95AD-5798BAE9D860}" destId="{09AE1759-F66C-4C40-AB8D-B32B2308B5DA}" srcOrd="0" destOrd="0" presId="urn:microsoft.com/office/officeart/2005/8/layout/cycle6"/>
    <dgm:cxn modelId="{13690213-031D-40FE-9C33-41DFDF65B5E7}" srcId="{F5C1EB79-36D9-4E7D-8A02-1CE97F672490}" destId="{4ED95541-063D-473F-9661-A90EA5A726A3}" srcOrd="0" destOrd="0" parTransId="{50535224-F2BC-4BDE-8C47-67560C25AFD1}" sibTransId="{7BA0C27A-4513-4406-B0F1-1868F8B7E2DC}"/>
    <dgm:cxn modelId="{313FEFAB-F60E-441F-820A-889AFB975FBB}" type="presOf" srcId="{7BA0C27A-4513-4406-B0F1-1868F8B7E2DC}" destId="{F9861708-A0FE-41B6-8558-66803F873828}" srcOrd="0" destOrd="0" presId="urn:microsoft.com/office/officeart/2005/8/layout/cycle6"/>
    <dgm:cxn modelId="{DC986C3E-24FB-4A51-8628-12281F1FDC71}" type="presOf" srcId="{1C77EC54-ED77-41C0-9BA6-8E65E54C9DCE}" destId="{7B64809B-57D7-4E2E-BF5A-4BC1B8602E76}" srcOrd="0" destOrd="0" presId="urn:microsoft.com/office/officeart/2005/8/layout/cycle6"/>
    <dgm:cxn modelId="{97433759-A506-4863-B08A-24D9ADC2DF75}" type="presOf" srcId="{1A0E2D97-4782-48EE-B0BF-1836E7F60596}" destId="{0C482DF8-5FEC-40B1-BE75-C460E88B2627}" srcOrd="0" destOrd="0" presId="urn:microsoft.com/office/officeart/2005/8/layout/cycle6"/>
    <dgm:cxn modelId="{1C62A8CC-BF88-4B72-8335-B3774609D3A9}" srcId="{F5C1EB79-36D9-4E7D-8A02-1CE97F672490}" destId="{6BD779C1-8D32-4910-B237-5AF1694CCED4}" srcOrd="5" destOrd="0" parTransId="{20355A28-AD04-42B1-906A-FED7B14F5D1E}" sibTransId="{A0DA6B01-E185-4F7D-9B32-6D318B92CA01}"/>
    <dgm:cxn modelId="{8F9BE447-7B5D-44F4-89C6-13D81110C7FE}" srcId="{F5C1EB79-36D9-4E7D-8A02-1CE97F672490}" destId="{45066714-83F1-4665-8E79-B2A871AA7D32}" srcOrd="2" destOrd="0" parTransId="{995671D3-1804-49F5-BE71-B165A28B63DE}" sibTransId="{C3BB3A70-4EB6-4114-A7C9-675AAB2EFA3D}"/>
    <dgm:cxn modelId="{52E4F031-A18E-4F87-85F9-965E30855253}" type="presOf" srcId="{A0DA6B01-E185-4F7D-9B32-6D318B92CA01}" destId="{5731CDB1-3043-467B-9DAB-3CBADDE491B9}" srcOrd="0" destOrd="0" presId="urn:microsoft.com/office/officeart/2005/8/layout/cycle6"/>
    <dgm:cxn modelId="{E67ECF46-E863-4776-B5BB-7A69A02F7F32}" srcId="{F5C1EB79-36D9-4E7D-8A02-1CE97F672490}" destId="{AC88D154-157E-45B2-8863-643B0E1733F9}" srcOrd="1" destOrd="0" parTransId="{39C35508-7333-4AFA-AAE5-4E255FEFE051}" sibTransId="{DE6AA663-5C8C-4CC3-849F-97A487558199}"/>
    <dgm:cxn modelId="{EC635978-4E10-4896-9D49-371709A7B638}" type="presOf" srcId="{4ED95541-063D-473F-9661-A90EA5A726A3}" destId="{F6E75D96-D35A-49CE-BF47-92D5D1E0EDE3}" srcOrd="0" destOrd="0" presId="urn:microsoft.com/office/officeart/2005/8/layout/cycle6"/>
    <dgm:cxn modelId="{3876EBDE-3FC8-44A3-A3C1-58ACFBDDC27B}" type="presParOf" srcId="{E526C305-24E7-4851-96A2-9E62EA53E448}" destId="{F6E75D96-D35A-49CE-BF47-92D5D1E0EDE3}" srcOrd="0" destOrd="0" presId="urn:microsoft.com/office/officeart/2005/8/layout/cycle6"/>
    <dgm:cxn modelId="{A7C25BE0-A752-461F-89BF-7857992474DB}" type="presParOf" srcId="{E526C305-24E7-4851-96A2-9E62EA53E448}" destId="{ED30681A-4DF8-49DE-A0A6-5E52607C5B11}" srcOrd="1" destOrd="0" presId="urn:microsoft.com/office/officeart/2005/8/layout/cycle6"/>
    <dgm:cxn modelId="{0D8F1462-6FB5-44F0-B165-C576FB316D94}" type="presParOf" srcId="{E526C305-24E7-4851-96A2-9E62EA53E448}" destId="{F9861708-A0FE-41B6-8558-66803F873828}" srcOrd="2" destOrd="0" presId="urn:microsoft.com/office/officeart/2005/8/layout/cycle6"/>
    <dgm:cxn modelId="{F12FAA39-ACCB-4CD7-B839-E04F737A02B8}" type="presParOf" srcId="{E526C305-24E7-4851-96A2-9E62EA53E448}" destId="{3938CDD8-F98C-498B-96C7-28F5EAD06183}" srcOrd="3" destOrd="0" presId="urn:microsoft.com/office/officeart/2005/8/layout/cycle6"/>
    <dgm:cxn modelId="{8857F0A6-9CBC-4199-8040-AB186EF44774}" type="presParOf" srcId="{E526C305-24E7-4851-96A2-9E62EA53E448}" destId="{29702022-E8E6-4AD0-8AAD-66A6BE5EC209}" srcOrd="4" destOrd="0" presId="urn:microsoft.com/office/officeart/2005/8/layout/cycle6"/>
    <dgm:cxn modelId="{8796C2AE-376C-481A-9D18-E25109B6547D}" type="presParOf" srcId="{E526C305-24E7-4851-96A2-9E62EA53E448}" destId="{76A0006D-7EF3-4B3A-8C8B-B98F2D0CE18D}" srcOrd="5" destOrd="0" presId="urn:microsoft.com/office/officeart/2005/8/layout/cycle6"/>
    <dgm:cxn modelId="{59DF8777-0FC0-47B3-9D96-8CB36FDDF7B5}" type="presParOf" srcId="{E526C305-24E7-4851-96A2-9E62EA53E448}" destId="{C1D0828C-590F-4DA8-B536-18CBC1C0718B}" srcOrd="6" destOrd="0" presId="urn:microsoft.com/office/officeart/2005/8/layout/cycle6"/>
    <dgm:cxn modelId="{14CB1246-7C43-4896-AE08-1EB3A32964A5}" type="presParOf" srcId="{E526C305-24E7-4851-96A2-9E62EA53E448}" destId="{08C195DD-D61E-4E23-BC44-9227A0186ED3}" srcOrd="7" destOrd="0" presId="urn:microsoft.com/office/officeart/2005/8/layout/cycle6"/>
    <dgm:cxn modelId="{6A16DD8C-0C25-4BA4-BBA0-3AAABB827E88}" type="presParOf" srcId="{E526C305-24E7-4851-96A2-9E62EA53E448}" destId="{8E13AF3E-5CAE-437E-804B-8465889AB988}" srcOrd="8" destOrd="0" presId="urn:microsoft.com/office/officeart/2005/8/layout/cycle6"/>
    <dgm:cxn modelId="{C90B0DC7-2129-4D33-A01D-9F9FE59F0EA1}" type="presParOf" srcId="{E526C305-24E7-4851-96A2-9E62EA53E448}" destId="{7B64809B-57D7-4E2E-BF5A-4BC1B8602E76}" srcOrd="9" destOrd="0" presId="urn:microsoft.com/office/officeart/2005/8/layout/cycle6"/>
    <dgm:cxn modelId="{14F820E8-E56F-4483-8AF9-BC9BE1E45E91}" type="presParOf" srcId="{E526C305-24E7-4851-96A2-9E62EA53E448}" destId="{C528568E-56F5-4A31-B790-587E57074A9D}" srcOrd="10" destOrd="0" presId="urn:microsoft.com/office/officeart/2005/8/layout/cycle6"/>
    <dgm:cxn modelId="{9874E15F-FAE0-4206-84EF-91152BC8CBF4}" type="presParOf" srcId="{E526C305-24E7-4851-96A2-9E62EA53E448}" destId="{4187C62D-1341-4DC8-818C-755827721B6F}" srcOrd="11" destOrd="0" presId="urn:microsoft.com/office/officeart/2005/8/layout/cycle6"/>
    <dgm:cxn modelId="{8ABC5F38-B64F-437B-AAC8-274A7DCCB729}" type="presParOf" srcId="{E526C305-24E7-4851-96A2-9E62EA53E448}" destId="{09AE1759-F66C-4C40-AB8D-B32B2308B5DA}" srcOrd="12" destOrd="0" presId="urn:microsoft.com/office/officeart/2005/8/layout/cycle6"/>
    <dgm:cxn modelId="{FDF1DFBE-CC6F-42FD-8C42-0D9003EB24D5}" type="presParOf" srcId="{E526C305-24E7-4851-96A2-9E62EA53E448}" destId="{659EB1FF-F649-4A0D-BFF3-6D42728E46D0}" srcOrd="13" destOrd="0" presId="urn:microsoft.com/office/officeart/2005/8/layout/cycle6"/>
    <dgm:cxn modelId="{3F57D3D4-D42B-42AB-91DB-9769710C2B02}" type="presParOf" srcId="{E526C305-24E7-4851-96A2-9E62EA53E448}" destId="{0C482DF8-5FEC-40B1-BE75-C460E88B2627}" srcOrd="14" destOrd="0" presId="urn:microsoft.com/office/officeart/2005/8/layout/cycle6"/>
    <dgm:cxn modelId="{4D0A9107-3C75-4FFF-9C1F-04B4EFCE5C74}" type="presParOf" srcId="{E526C305-24E7-4851-96A2-9E62EA53E448}" destId="{85AEF271-4D95-46B3-A5D1-DDAAB1197FFA}" srcOrd="15" destOrd="0" presId="urn:microsoft.com/office/officeart/2005/8/layout/cycle6"/>
    <dgm:cxn modelId="{B5F413BB-22CD-4A7D-9AB8-D1F25695BA23}" type="presParOf" srcId="{E526C305-24E7-4851-96A2-9E62EA53E448}" destId="{C92C67A5-8A5F-42A3-9E5A-401CBA8C8856}" srcOrd="16" destOrd="0" presId="urn:microsoft.com/office/officeart/2005/8/layout/cycle6"/>
    <dgm:cxn modelId="{85069845-AC67-4046-9225-5DDF7BA379E2}" type="presParOf" srcId="{E526C305-24E7-4851-96A2-9E62EA53E448}" destId="{5731CDB1-3043-467B-9DAB-3CBADDE491B9}" srcOrd="17"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75D96-D35A-49CE-BF47-92D5D1E0EDE3}">
      <dsp:nvSpPr>
        <dsp:cNvPr id="0" name=""/>
        <dsp:cNvSpPr/>
      </dsp:nvSpPr>
      <dsp:spPr>
        <a:xfrm>
          <a:off x="1919715" y="2827"/>
          <a:ext cx="1189769" cy="773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Education</a:t>
          </a:r>
          <a:endParaRPr lang="en-US" sz="1300" kern="1200" dirty="0"/>
        </a:p>
      </dsp:txBody>
      <dsp:txXfrm>
        <a:off x="1957467" y="40579"/>
        <a:ext cx="1114265" cy="697846"/>
      </dsp:txXfrm>
    </dsp:sp>
    <dsp:sp modelId="{F9861708-A0FE-41B6-8558-66803F873828}">
      <dsp:nvSpPr>
        <dsp:cNvPr id="0" name=""/>
        <dsp:cNvSpPr/>
      </dsp:nvSpPr>
      <dsp:spPr>
        <a:xfrm>
          <a:off x="694302" y="389502"/>
          <a:ext cx="3640595" cy="3640595"/>
        </a:xfrm>
        <a:custGeom>
          <a:avLst/>
          <a:gdLst/>
          <a:ahLst/>
          <a:cxnLst/>
          <a:rect l="0" t="0" r="0" b="0"/>
          <a:pathLst>
            <a:path>
              <a:moveTo>
                <a:pt x="2422768" y="102591"/>
              </a:moveTo>
              <a:arcTo wR="1820297" hR="1820297" stAng="17359672" swAng="14992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938CDD8-F98C-498B-96C7-28F5EAD06183}">
      <dsp:nvSpPr>
        <dsp:cNvPr id="0" name=""/>
        <dsp:cNvSpPr/>
      </dsp:nvSpPr>
      <dsp:spPr>
        <a:xfrm>
          <a:off x="3496139" y="912976"/>
          <a:ext cx="1189769" cy="773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Job Search</a:t>
          </a:r>
          <a:endParaRPr lang="en-US" sz="1300" kern="1200" dirty="0"/>
        </a:p>
      </dsp:txBody>
      <dsp:txXfrm>
        <a:off x="3533891" y="950728"/>
        <a:ext cx="1114265" cy="697846"/>
      </dsp:txXfrm>
    </dsp:sp>
    <dsp:sp modelId="{76A0006D-7EF3-4B3A-8C8B-B98F2D0CE18D}">
      <dsp:nvSpPr>
        <dsp:cNvPr id="0" name=""/>
        <dsp:cNvSpPr/>
      </dsp:nvSpPr>
      <dsp:spPr>
        <a:xfrm>
          <a:off x="694302" y="389502"/>
          <a:ext cx="3640595" cy="3640595"/>
        </a:xfrm>
        <a:custGeom>
          <a:avLst/>
          <a:gdLst/>
          <a:ahLst/>
          <a:cxnLst/>
          <a:rect l="0" t="0" r="0" b="0"/>
          <a:pathLst>
            <a:path>
              <a:moveTo>
                <a:pt x="3566684" y="1306859"/>
              </a:moveTo>
              <a:arcTo wR="1820297" hR="1820297" stAng="20616999" swAng="19660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1D0828C-590F-4DA8-B536-18CBC1C0718B}">
      <dsp:nvSpPr>
        <dsp:cNvPr id="0" name=""/>
        <dsp:cNvSpPr/>
      </dsp:nvSpPr>
      <dsp:spPr>
        <a:xfrm>
          <a:off x="3496139" y="2733273"/>
          <a:ext cx="1189769" cy="773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Job Search Training</a:t>
          </a:r>
          <a:endParaRPr lang="en-US" sz="1300" kern="1200" dirty="0"/>
        </a:p>
      </dsp:txBody>
      <dsp:txXfrm>
        <a:off x="3533891" y="2771025"/>
        <a:ext cx="1114265" cy="697846"/>
      </dsp:txXfrm>
    </dsp:sp>
    <dsp:sp modelId="{8E13AF3E-5CAE-437E-804B-8465889AB988}">
      <dsp:nvSpPr>
        <dsp:cNvPr id="0" name=""/>
        <dsp:cNvSpPr/>
      </dsp:nvSpPr>
      <dsp:spPr>
        <a:xfrm>
          <a:off x="694302" y="389502"/>
          <a:ext cx="3640595" cy="3640595"/>
        </a:xfrm>
        <a:custGeom>
          <a:avLst/>
          <a:gdLst/>
          <a:ahLst/>
          <a:cxnLst/>
          <a:rect l="0" t="0" r="0" b="0"/>
          <a:pathLst>
            <a:path>
              <a:moveTo>
                <a:pt x="3091955" y="3122745"/>
              </a:moveTo>
              <a:arcTo wR="1820297" hR="1820297" stAng="2741119" swAng="14992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64809B-57D7-4E2E-BF5A-4BC1B8602E76}">
      <dsp:nvSpPr>
        <dsp:cNvPr id="0" name=""/>
        <dsp:cNvSpPr/>
      </dsp:nvSpPr>
      <dsp:spPr>
        <a:xfrm>
          <a:off x="1919715" y="3643422"/>
          <a:ext cx="1189769" cy="773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Work Based Learning</a:t>
          </a:r>
          <a:endParaRPr lang="en-US" sz="1300" kern="1200" dirty="0"/>
        </a:p>
      </dsp:txBody>
      <dsp:txXfrm>
        <a:off x="1957467" y="3681174"/>
        <a:ext cx="1114265" cy="697846"/>
      </dsp:txXfrm>
    </dsp:sp>
    <dsp:sp modelId="{4187C62D-1341-4DC8-818C-755827721B6F}">
      <dsp:nvSpPr>
        <dsp:cNvPr id="0" name=""/>
        <dsp:cNvSpPr/>
      </dsp:nvSpPr>
      <dsp:spPr>
        <a:xfrm>
          <a:off x="694302" y="389502"/>
          <a:ext cx="3640595" cy="3640595"/>
        </a:xfrm>
        <a:custGeom>
          <a:avLst/>
          <a:gdLst/>
          <a:ahLst/>
          <a:cxnLst/>
          <a:rect l="0" t="0" r="0" b="0"/>
          <a:pathLst>
            <a:path>
              <a:moveTo>
                <a:pt x="1217827" y="3538003"/>
              </a:moveTo>
              <a:arcTo wR="1820297" hR="1820297" stAng="6559672" swAng="14992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AE1759-F66C-4C40-AB8D-B32B2308B5DA}">
      <dsp:nvSpPr>
        <dsp:cNvPr id="0" name=""/>
        <dsp:cNvSpPr/>
      </dsp:nvSpPr>
      <dsp:spPr>
        <a:xfrm>
          <a:off x="343291" y="2733273"/>
          <a:ext cx="1189769" cy="773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Vocational Training</a:t>
          </a:r>
        </a:p>
      </dsp:txBody>
      <dsp:txXfrm>
        <a:off x="381043" y="2771025"/>
        <a:ext cx="1114265" cy="697846"/>
      </dsp:txXfrm>
    </dsp:sp>
    <dsp:sp modelId="{0C482DF8-5FEC-40B1-BE75-C460E88B2627}">
      <dsp:nvSpPr>
        <dsp:cNvPr id="0" name=""/>
        <dsp:cNvSpPr/>
      </dsp:nvSpPr>
      <dsp:spPr>
        <a:xfrm>
          <a:off x="694302" y="389502"/>
          <a:ext cx="3640595" cy="3640595"/>
        </a:xfrm>
        <a:custGeom>
          <a:avLst/>
          <a:gdLst/>
          <a:ahLst/>
          <a:cxnLst/>
          <a:rect l="0" t="0" r="0" b="0"/>
          <a:pathLst>
            <a:path>
              <a:moveTo>
                <a:pt x="73911" y="2333735"/>
              </a:moveTo>
              <a:arcTo wR="1820297" hR="1820297" stAng="9816999" swAng="19660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AEF271-4D95-46B3-A5D1-DDAAB1197FFA}">
      <dsp:nvSpPr>
        <dsp:cNvPr id="0" name=""/>
        <dsp:cNvSpPr/>
      </dsp:nvSpPr>
      <dsp:spPr>
        <a:xfrm>
          <a:off x="343291" y="912976"/>
          <a:ext cx="1189769" cy="773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Intensive Case Management</a:t>
          </a:r>
        </a:p>
      </dsp:txBody>
      <dsp:txXfrm>
        <a:off x="381043" y="950728"/>
        <a:ext cx="1114265" cy="697846"/>
      </dsp:txXfrm>
    </dsp:sp>
    <dsp:sp modelId="{5731CDB1-3043-467B-9DAB-3CBADDE491B9}">
      <dsp:nvSpPr>
        <dsp:cNvPr id="0" name=""/>
        <dsp:cNvSpPr/>
      </dsp:nvSpPr>
      <dsp:spPr>
        <a:xfrm>
          <a:off x="694302" y="389502"/>
          <a:ext cx="3640595" cy="3640595"/>
        </a:xfrm>
        <a:custGeom>
          <a:avLst/>
          <a:gdLst/>
          <a:ahLst/>
          <a:cxnLst/>
          <a:rect l="0" t="0" r="0" b="0"/>
          <a:pathLst>
            <a:path>
              <a:moveTo>
                <a:pt x="548640" y="517849"/>
              </a:moveTo>
              <a:arcTo wR="1820297" hR="1820297" stAng="13541119" swAng="149920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E96D38B8-5F73-489B-87AC-15E07140DFFC}" type="datetimeFigureOut">
              <a:rPr lang="en-US" smtClean="0"/>
              <a:t>9/11/2018</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48EE060D-BA4E-4FE3-B7B7-C2FA6E7F9B86}" type="slidenum">
              <a:rPr lang="en-US" smtClean="0"/>
              <a:t>‹#›</a:t>
            </a:fld>
            <a:endParaRPr lang="en-US" dirty="0"/>
          </a:p>
        </p:txBody>
      </p:sp>
    </p:spTree>
    <p:extLst>
      <p:ext uri="{BB962C8B-B14F-4D97-AF65-F5344CB8AC3E}">
        <p14:creationId xmlns:p14="http://schemas.microsoft.com/office/powerpoint/2010/main" val="42467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mailto:DSS.FSD.Agreements@dss.mo.gov"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DSS.FSD.Agreements@dss.mo.gov"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DSS.FSD.Agreements@dss.mo.gov"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www.surveymonkey.com/"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1</a:t>
            </a:fld>
            <a:endParaRPr lang="en-US" dirty="0"/>
          </a:p>
        </p:txBody>
      </p:sp>
    </p:spTree>
    <p:extLst>
      <p:ext uri="{BB962C8B-B14F-4D97-AF65-F5344CB8AC3E}">
        <p14:creationId xmlns:p14="http://schemas.microsoft.com/office/powerpoint/2010/main" val="888384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(pronounced </a:t>
            </a:r>
            <a:r>
              <a:rPr lang="en-US" baseline="0" dirty="0" err="1" smtClean="0"/>
              <a:t>Shonda-nika</a:t>
            </a:r>
            <a:r>
              <a:rPr lang="en-US" baseline="0" dirty="0" smtClean="0"/>
              <a:t>)</a:t>
            </a:r>
            <a:endParaRPr lang="en-US" dirty="0" smtClean="0"/>
          </a:p>
          <a:p>
            <a:r>
              <a:rPr lang="en-US" dirty="0" smtClean="0"/>
              <a:t>After viewing</a:t>
            </a:r>
            <a:r>
              <a:rPr lang="en-US" baseline="0" dirty="0" smtClean="0"/>
              <a:t> the video, Ask trainees what stood out for them about </a:t>
            </a:r>
            <a:r>
              <a:rPr lang="en-US" baseline="0" dirty="0" err="1" smtClean="0"/>
              <a:t>Chadonicka’s</a:t>
            </a:r>
            <a:r>
              <a:rPr lang="en-US" baseline="0" dirty="0" smtClean="0"/>
              <a:t> story</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10</a:t>
            </a:fld>
            <a:endParaRPr lang="en-US" dirty="0"/>
          </a:p>
        </p:txBody>
      </p:sp>
    </p:spTree>
    <p:extLst>
      <p:ext uri="{BB962C8B-B14F-4D97-AF65-F5344CB8AC3E}">
        <p14:creationId xmlns:p14="http://schemas.microsoft.com/office/powerpoint/2010/main" val="2411606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solidFill>
              </a:rPr>
              <a:t>Page 8 of the Handbook.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solidFill>
              </a:rPr>
              <a:t>FSD performs an initial screening to identify ABAWDs and Voluntary participants. The FSD screening occurs at Food Stamp Applications and recertification. As mentioned before an ABAWD status can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1"/>
                </a:solidFill>
              </a:rPr>
              <a:t>FSD sends</a:t>
            </a:r>
            <a:r>
              <a:rPr lang="en-US" sz="1200" baseline="0" dirty="0" smtClean="0">
                <a:solidFill>
                  <a:schemeClr val="accent1"/>
                </a:solidFill>
              </a:rPr>
              <a:t> a file overnight to </a:t>
            </a:r>
            <a:r>
              <a:rPr lang="en-US" sz="1200" baseline="0" dirty="0" err="1" smtClean="0">
                <a:solidFill>
                  <a:schemeClr val="accent1"/>
                </a:solidFill>
              </a:rPr>
              <a:t>MoJobs</a:t>
            </a:r>
            <a:r>
              <a:rPr lang="en-US" sz="1200" baseline="0" dirty="0" smtClean="0">
                <a:solidFill>
                  <a:schemeClr val="accent1"/>
                </a:solidFill>
              </a:rPr>
              <a:t> with ABAWD and Volunteer information for current or potential </a:t>
            </a:r>
            <a:r>
              <a:rPr lang="en-US" sz="1200" baseline="0" dirty="0" err="1" smtClean="0">
                <a:solidFill>
                  <a:schemeClr val="accent1"/>
                </a:solidFill>
              </a:rPr>
              <a:t>SkillUP</a:t>
            </a:r>
            <a:r>
              <a:rPr lang="en-US" sz="1200" baseline="0" dirty="0" smtClean="0">
                <a:solidFill>
                  <a:schemeClr val="accent1"/>
                </a:solidFill>
              </a:rPr>
              <a:t> participants.</a:t>
            </a:r>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11</a:t>
            </a:fld>
            <a:endParaRPr lang="en-US" dirty="0"/>
          </a:p>
        </p:txBody>
      </p:sp>
    </p:spTree>
    <p:extLst>
      <p:ext uri="{BB962C8B-B14F-4D97-AF65-F5344CB8AC3E}">
        <p14:creationId xmlns:p14="http://schemas.microsoft.com/office/powerpoint/2010/main" val="916720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only if the potential participant is not already in </a:t>
            </a:r>
            <a:r>
              <a:rPr lang="en-US" baseline="0" dirty="0" err="1" smtClean="0"/>
              <a:t>MoJobs</a:t>
            </a:r>
            <a:r>
              <a:rPr lang="en-US" baseline="0" dirty="0" smtClean="0"/>
              <a:t>. </a:t>
            </a:r>
          </a:p>
          <a:p>
            <a:r>
              <a:rPr lang="en-US" baseline="0" dirty="0" smtClean="0"/>
              <a:t>This will likely not happen unless the participant has just applied and been approved for benefits the same day they go to a </a:t>
            </a:r>
            <a:r>
              <a:rPr lang="en-US" baseline="0" dirty="0" err="1" smtClean="0"/>
              <a:t>SkillUP</a:t>
            </a:r>
            <a:r>
              <a:rPr lang="en-US" baseline="0" dirty="0" smtClean="0"/>
              <a:t> provider. Or there could have been an error in the file sent to </a:t>
            </a:r>
            <a:r>
              <a:rPr lang="en-US" baseline="0" dirty="0" err="1" smtClean="0"/>
              <a:t>MoJobs</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accent1"/>
                </a:solidFill>
              </a:rPr>
              <a:t>Volunteers who were receiving food stamps prior to May 1, 2018 may not be in </a:t>
            </a:r>
            <a:r>
              <a:rPr lang="en-US" sz="1200" baseline="0" dirty="0" err="1" smtClean="0">
                <a:solidFill>
                  <a:schemeClr val="accent1"/>
                </a:solidFill>
              </a:rPr>
              <a:t>MoJobs</a:t>
            </a:r>
            <a:r>
              <a:rPr lang="en-US" sz="1200" baseline="0" dirty="0" smtClean="0">
                <a:solidFill>
                  <a:schemeClr val="accent1"/>
                </a:solidFill>
              </a:rPr>
              <a:t>.</a:t>
            </a:r>
            <a:endParaRPr lang="en-US" sz="1200" dirty="0" smtClean="0">
              <a:solidFill>
                <a:schemeClr val="accent1"/>
              </a:solidFill>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12</a:t>
            </a:fld>
            <a:endParaRPr lang="en-US" dirty="0"/>
          </a:p>
        </p:txBody>
      </p:sp>
    </p:spTree>
    <p:extLst>
      <p:ext uri="{BB962C8B-B14F-4D97-AF65-F5344CB8AC3E}">
        <p14:creationId xmlns:p14="http://schemas.microsoft.com/office/powerpoint/2010/main" val="493779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FSD we</a:t>
            </a:r>
            <a:r>
              <a:rPr lang="en-US" baseline="0" dirty="0" smtClean="0"/>
              <a:t> have adopted the  Case Management model that our TA work program providers use (MWA) to assist participants in obtaining gainful employment using coaching skills to move participants through the pathway. Case Management is what holds all the activities and job duties together. Certain policy knowledge and technical entries are required in each phase of case management. So we look at these activities as part of the overall case management we provide along with those coaching, mentoring, (soft skills) and resource collaboration, that we most often think of when we say case management. ALL are part of case management</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13</a:t>
            </a:fld>
            <a:endParaRPr lang="en-US" dirty="0"/>
          </a:p>
        </p:txBody>
      </p:sp>
    </p:spTree>
    <p:extLst>
      <p:ext uri="{BB962C8B-B14F-4D97-AF65-F5344CB8AC3E}">
        <p14:creationId xmlns:p14="http://schemas.microsoft.com/office/powerpoint/2010/main" val="424315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12 of the Handbook </a:t>
            </a:r>
          </a:p>
          <a:p>
            <a:endParaRPr lang="en-US" dirty="0" smtClean="0"/>
          </a:p>
          <a:p>
            <a:r>
              <a:rPr lang="en-US" dirty="0" smtClean="0"/>
              <a:t>Have </a:t>
            </a:r>
            <a:r>
              <a:rPr lang="en-US" dirty="0" err="1" smtClean="0"/>
              <a:t>SkillUP</a:t>
            </a:r>
            <a:r>
              <a:rPr lang="en-US" baseline="0" dirty="0" smtClean="0"/>
              <a:t> marketing material available. Advise providers they can create their own material, but must be approved by FSD before purchase/publication. Referral example: Community college sending participant to job center for job search assistance.</a:t>
            </a:r>
          </a:p>
          <a:p>
            <a:endParaRPr lang="en-US" baseline="0" dirty="0" smtClean="0"/>
          </a:p>
          <a:p>
            <a:r>
              <a:rPr lang="en-US" baseline="0" dirty="0" smtClean="0"/>
              <a:t>Mo Services Navigator walks the participant through the process of selecting a Missouri county and a particular service from a drop-down menu</a:t>
            </a:r>
            <a:endParaRPr lang="en-US" dirty="0" smtClean="0"/>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14</a:t>
            </a:fld>
            <a:endParaRPr lang="en-US" dirty="0"/>
          </a:p>
        </p:txBody>
      </p:sp>
    </p:spTree>
    <p:extLst>
      <p:ext uri="{BB962C8B-B14F-4D97-AF65-F5344CB8AC3E}">
        <p14:creationId xmlns:p14="http://schemas.microsoft.com/office/powerpoint/2010/main" val="4030670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a:t>
            </a:r>
            <a:r>
              <a:rPr lang="en-US" baseline="0" dirty="0" smtClean="0"/>
              <a:t> up survey</a:t>
            </a:r>
          </a:p>
          <a:p>
            <a:endParaRPr lang="en-US" baseline="0" dirty="0" smtClean="0"/>
          </a:p>
          <a:p>
            <a:r>
              <a:rPr lang="en-US" baseline="0" dirty="0" smtClean="0"/>
              <a:t>Providers must do survey for every new participant that comes in the office </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15</a:t>
            </a:fld>
            <a:endParaRPr lang="en-US" dirty="0"/>
          </a:p>
        </p:txBody>
      </p:sp>
    </p:spTree>
    <p:extLst>
      <p:ext uri="{BB962C8B-B14F-4D97-AF65-F5344CB8AC3E}">
        <p14:creationId xmlns:p14="http://schemas.microsoft.com/office/powerpoint/2010/main" val="2561603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11 of the handbook.</a:t>
            </a:r>
            <a:r>
              <a:rPr lang="en-US" baseline="0" dirty="0" smtClean="0"/>
              <a:t> Providers will hold informational meetings for potential Skill Up participants – volunteers and ABAWDS.  How often and how many participants per session is based on need and time frames. It is appropriate to hold one on one sessions if a group session is not planned.</a:t>
            </a:r>
          </a:p>
          <a:p>
            <a:endParaRPr lang="en-US" baseline="0" dirty="0" smtClean="0"/>
          </a:p>
          <a:p>
            <a:r>
              <a:rPr lang="en-US" baseline="0" dirty="0" smtClean="0"/>
              <a:t> Must be inclusive of all cultures/languages, refugee populations, limited English speaking populations </a:t>
            </a:r>
          </a:p>
          <a:p>
            <a:endParaRPr lang="en-US" baseline="0" dirty="0" smtClean="0"/>
          </a:p>
          <a:p>
            <a:r>
              <a:rPr lang="en-US" baseline="0" dirty="0" smtClean="0"/>
              <a:t>Participants may bring a support person (friend, spouse, parent, </a:t>
            </a:r>
            <a:r>
              <a:rPr lang="en-US" baseline="0" dirty="0" err="1" smtClean="0"/>
              <a:t>etc</a:t>
            </a:r>
            <a:r>
              <a:rPr lang="en-US" baseline="0" dirty="0" smtClean="0"/>
              <a:t>) to the information meeting if they wish </a:t>
            </a:r>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16</a:t>
            </a:fld>
            <a:endParaRPr lang="en-US" dirty="0"/>
          </a:p>
        </p:txBody>
      </p:sp>
    </p:spTree>
    <p:extLst>
      <p:ext uri="{BB962C8B-B14F-4D97-AF65-F5344CB8AC3E}">
        <p14:creationId xmlns:p14="http://schemas.microsoft.com/office/powerpoint/2010/main" val="2748653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latin typeface="Arial" panose="020B0604020202020204" pitchFamily="34" charset="0"/>
                <a:cs typeface="Arial" panose="020B0604020202020204" pitchFamily="34" charset="0"/>
              </a:rPr>
              <a:t>Emphasis what participants will NOT lose as a result of employment.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latin typeface="Arial" panose="020B0604020202020204" pitchFamily="34" charset="0"/>
                <a:cs typeface="Arial" panose="020B0604020202020204" pitchFamily="34" charset="0"/>
              </a:rPr>
              <a:t> Page 32 of the handbook lists the benefits of employment and effect on current benefits. This will be discussed</a:t>
            </a:r>
            <a:r>
              <a:rPr lang="en-US" sz="1200" i="0" baseline="0" dirty="0" smtClean="0">
                <a:latin typeface="Arial" panose="020B0604020202020204" pitchFamily="34" charset="0"/>
                <a:cs typeface="Arial" panose="020B0604020202020204" pitchFamily="34" charset="0"/>
              </a:rPr>
              <a:t> later in the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latin typeface="Arial" panose="020B0604020202020204" pitchFamily="34" charset="0"/>
                <a:cs typeface="Arial" panose="020B0604020202020204" pitchFamily="34" charset="0"/>
              </a:rPr>
              <a:t>We will also discuss Labor Market Information and how to find it later in the presentation</a:t>
            </a:r>
            <a:endParaRPr lang="en-US" sz="1200" i="0" dirty="0" smtClean="0">
              <a:latin typeface="Arial" panose="020B0604020202020204" pitchFamily="34" charset="0"/>
              <a:cs typeface="Arial" panose="020B0604020202020204" pitchFamily="34" charset="0"/>
            </a:endParaRPr>
          </a:p>
          <a:p>
            <a:pPr marL="171450" indent="-171450">
              <a:buFontTx/>
              <a:buChar char="-"/>
            </a:pPr>
            <a:endParaRPr lang="en-US"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17</a:t>
            </a:fld>
            <a:endParaRPr lang="en-US" dirty="0"/>
          </a:p>
        </p:txBody>
      </p:sp>
    </p:spTree>
    <p:extLst>
      <p:ext uri="{BB962C8B-B14F-4D97-AF65-F5344CB8AC3E}">
        <p14:creationId xmlns:p14="http://schemas.microsoft.com/office/powerpoint/2010/main" val="3245600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Page 9 and 10 of the handbook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Participants can request their </a:t>
            </a:r>
            <a:r>
              <a:rPr lang="en-US" sz="1200" i="1" dirty="0" err="1" smtClean="0"/>
              <a:t>MoJobs</a:t>
            </a:r>
            <a:r>
              <a:rPr lang="en-US" sz="1200" i="1" dirty="0" smtClean="0"/>
              <a:t> record including case notes, it is very important to record only objective information in the case record.</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Case Notes are part of the permanent record;</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Monitors and other staff providing services will read Case Notes; and </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The participant has the right to receive copies of Case Notes</a:t>
            </a:r>
            <a:r>
              <a:rPr lang="en-US"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18</a:t>
            </a:fld>
            <a:endParaRPr lang="en-US" dirty="0"/>
          </a:p>
        </p:txBody>
      </p:sp>
    </p:spTree>
    <p:extLst>
      <p:ext uri="{BB962C8B-B14F-4D97-AF65-F5344CB8AC3E}">
        <p14:creationId xmlns:p14="http://schemas.microsoft.com/office/powerpoint/2010/main" val="3181067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New slide – may not be printed</a:t>
            </a:r>
            <a:r>
              <a:rPr lang="en-US" baseline="0" dirty="0" smtClean="0"/>
              <a:t> out yet, advise to take notes</a:t>
            </a:r>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19</a:t>
            </a:fld>
            <a:endParaRPr lang="en-US" dirty="0"/>
          </a:p>
        </p:txBody>
      </p:sp>
    </p:spTree>
    <p:extLst>
      <p:ext uri="{BB962C8B-B14F-4D97-AF65-F5344CB8AC3E}">
        <p14:creationId xmlns:p14="http://schemas.microsoft.com/office/powerpoint/2010/main" val="64881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5 of the Handbook</a:t>
            </a:r>
          </a:p>
          <a:p>
            <a:endParaRPr lang="en-US" dirty="0" smtClean="0"/>
          </a:p>
          <a:p>
            <a:r>
              <a:rPr lang="en-US" dirty="0" smtClean="0"/>
              <a:t>The intention of the </a:t>
            </a:r>
            <a:r>
              <a:rPr lang="en-US" dirty="0" err="1" smtClean="0"/>
              <a:t>SkillUP</a:t>
            </a:r>
            <a:r>
              <a:rPr lang="en-US" baseline="0" dirty="0" smtClean="0"/>
              <a:t> program is rapid attachment to work that leads to self-sufficiency for families. </a:t>
            </a:r>
          </a:p>
          <a:p>
            <a:r>
              <a:rPr lang="en-US" baseline="0" dirty="0" smtClean="0"/>
              <a:t>Skill up pays for short term skills Training and Support Services.</a:t>
            </a:r>
          </a:p>
          <a:p>
            <a:r>
              <a:rPr lang="en-US" baseline="0" dirty="0" smtClean="0"/>
              <a:t>Program offers job search, education, training, support services – we will discuss these activities in detail later in the training</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2</a:t>
            </a:fld>
            <a:endParaRPr lang="en-US" dirty="0"/>
          </a:p>
        </p:txBody>
      </p:sp>
    </p:spTree>
    <p:extLst>
      <p:ext uri="{BB962C8B-B14F-4D97-AF65-F5344CB8AC3E}">
        <p14:creationId xmlns:p14="http://schemas.microsoft.com/office/powerpoint/2010/main" val="588450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New slide – may not be printed</a:t>
            </a:r>
            <a:r>
              <a:rPr lang="en-US" baseline="0" dirty="0" smtClean="0"/>
              <a:t> out yet, advise to take notes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20</a:t>
            </a:fld>
            <a:endParaRPr lang="en-US" dirty="0"/>
          </a:p>
        </p:txBody>
      </p:sp>
    </p:spTree>
    <p:extLst>
      <p:ext uri="{BB962C8B-B14F-4D97-AF65-F5344CB8AC3E}">
        <p14:creationId xmlns:p14="http://schemas.microsoft.com/office/powerpoint/2010/main" val="3524319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Pages 9 and 10 of handbook.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Providers must follow DWD Statewide Service Notes Policy</a:t>
            </a:r>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21</a:t>
            </a:fld>
            <a:endParaRPr lang="en-US" dirty="0"/>
          </a:p>
        </p:txBody>
      </p:sp>
    </p:spTree>
    <p:extLst>
      <p:ext uri="{BB962C8B-B14F-4D97-AF65-F5344CB8AC3E}">
        <p14:creationId xmlns:p14="http://schemas.microsoft.com/office/powerpoint/2010/main" val="4185588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Page 10 of the Handbook</a:t>
            </a:r>
          </a:p>
          <a:p>
            <a:endParaRPr lang="en-US" sz="1200" i="1" dirty="0" smtClean="0"/>
          </a:p>
          <a:p>
            <a:r>
              <a:rPr lang="en-US" sz="1200" i="1" dirty="0" smtClean="0"/>
              <a:t>Participants can request their </a:t>
            </a:r>
            <a:r>
              <a:rPr lang="en-US" sz="1200" i="1" dirty="0" err="1" smtClean="0"/>
              <a:t>MoJobs</a:t>
            </a:r>
            <a:r>
              <a:rPr lang="en-US" sz="1200" i="1" dirty="0" smtClean="0"/>
              <a:t> record including case notes, </a:t>
            </a:r>
          </a:p>
          <a:p>
            <a:r>
              <a:rPr lang="en-US" sz="1200" i="1" dirty="0" smtClean="0"/>
              <a:t>it is very important to record only objective information in the case record.</a:t>
            </a:r>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22</a:t>
            </a:fld>
            <a:endParaRPr lang="en-US" dirty="0"/>
          </a:p>
        </p:txBody>
      </p:sp>
    </p:spTree>
    <p:extLst>
      <p:ext uri="{BB962C8B-B14F-4D97-AF65-F5344CB8AC3E}">
        <p14:creationId xmlns:p14="http://schemas.microsoft.com/office/powerpoint/2010/main" val="263315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baseline="0" dirty="0" smtClean="0"/>
              <a:t>  Page 10 of the Handbook -</a:t>
            </a:r>
            <a:r>
              <a:rPr lang="en-US" dirty="0" smtClean="0"/>
              <a:t>Medical info for participant or family</a:t>
            </a:r>
            <a:r>
              <a:rPr lang="en-US" baseline="0" dirty="0" smtClean="0"/>
              <a:t> members, 3</a:t>
            </a:r>
            <a:r>
              <a:rPr lang="en-US" baseline="30000" dirty="0" smtClean="0"/>
              <a:t>rd</a:t>
            </a:r>
            <a:r>
              <a:rPr lang="en-US" baseline="0" dirty="0" smtClean="0"/>
              <a:t> parties include family or HH</a:t>
            </a:r>
          </a:p>
          <a:p>
            <a:r>
              <a:rPr lang="en-US" b="1" baseline="0" dirty="0" smtClean="0"/>
              <a:t>Emphasis:</a:t>
            </a:r>
          </a:p>
          <a:p>
            <a:r>
              <a:rPr lang="en-US" sz="1200" i="1" dirty="0" smtClean="0"/>
              <a:t>Participants can request their </a:t>
            </a:r>
            <a:r>
              <a:rPr lang="en-US" sz="1200" i="1" dirty="0" err="1" smtClean="0"/>
              <a:t>MoJobs</a:t>
            </a:r>
            <a:r>
              <a:rPr lang="en-US" sz="1200" i="1" dirty="0" smtClean="0"/>
              <a:t> record, including case notes, </a:t>
            </a:r>
          </a:p>
          <a:p>
            <a:r>
              <a:rPr lang="en-US" sz="1200" i="1" dirty="0" smtClean="0"/>
              <a:t>it is very important to record only objective information in the case record.</a:t>
            </a:r>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23</a:t>
            </a:fld>
            <a:endParaRPr lang="en-US" dirty="0"/>
          </a:p>
        </p:txBody>
      </p:sp>
    </p:spTree>
    <p:extLst>
      <p:ext uri="{BB962C8B-B14F-4D97-AF65-F5344CB8AC3E}">
        <p14:creationId xmlns:p14="http://schemas.microsoft.com/office/powerpoint/2010/main" val="1122335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completed the engagement phase of Pathways to Case Management. We are transitioning now to the Assessment and Employability Planning phase. This is the point where coaching skills become most important in moving people forward to employment. Lets take a look at a video that explains a little about how the brain works and how that relates to the way people function and make life decisions.</a:t>
            </a:r>
          </a:p>
          <a:p>
            <a:endParaRPr lang="en-US" baseline="0" dirty="0" smtClean="0"/>
          </a:p>
          <a:p>
            <a:r>
              <a:rPr lang="en-US" i="1" baseline="0" dirty="0" smtClean="0"/>
              <a:t>(view the video – link to YouTube video in slide title)</a:t>
            </a:r>
          </a:p>
          <a:p>
            <a:endParaRPr lang="en-US" i="1" baseline="0" dirty="0" smtClean="0"/>
          </a:p>
          <a:p>
            <a:r>
              <a:rPr lang="en-US" i="1" baseline="0" dirty="0" smtClean="0"/>
              <a:t>Process the activity –</a:t>
            </a:r>
          </a:p>
          <a:p>
            <a:r>
              <a:rPr lang="en-US" i="1" baseline="0" dirty="0" smtClean="0"/>
              <a:t>Ask Trainees if they remember the Executive Function Skills or Intentional </a:t>
            </a:r>
            <a:r>
              <a:rPr lang="en-US" i="1" baseline="0" dirty="0" err="1" smtClean="0"/>
              <a:t>Resonses</a:t>
            </a:r>
            <a:r>
              <a:rPr lang="en-US" i="1" baseline="0" dirty="0" smtClean="0"/>
              <a:t>:</a:t>
            </a:r>
          </a:p>
          <a:p>
            <a:r>
              <a:rPr lang="en-US" i="1" baseline="0" dirty="0" smtClean="0"/>
              <a:t>	Awareness</a:t>
            </a:r>
          </a:p>
          <a:p>
            <a:r>
              <a:rPr lang="en-US" i="1" baseline="0" dirty="0" smtClean="0"/>
              <a:t>	Flexibility</a:t>
            </a:r>
          </a:p>
          <a:p>
            <a:r>
              <a:rPr lang="en-US" i="1" baseline="0" dirty="0" smtClean="0"/>
              <a:t>	Self-Control</a:t>
            </a:r>
          </a:p>
          <a:p>
            <a:r>
              <a:rPr lang="en-US" i="1" baseline="0" dirty="0" smtClean="0"/>
              <a:t>	Planning </a:t>
            </a:r>
          </a:p>
          <a:p>
            <a:r>
              <a:rPr lang="en-US" i="1" baseline="0" dirty="0" smtClean="0"/>
              <a:t>	Focus</a:t>
            </a:r>
          </a:p>
          <a:p>
            <a:r>
              <a:rPr lang="en-US" i="1" baseline="0" dirty="0" smtClean="0"/>
              <a:t>Ask Trainees if they remember the Automatic Responses:</a:t>
            </a:r>
          </a:p>
          <a:p>
            <a:r>
              <a:rPr lang="en-US" i="1" baseline="0" dirty="0" smtClean="0"/>
              <a:t>	Fight, Flight, or Freeze</a:t>
            </a:r>
          </a:p>
          <a:p>
            <a:endParaRPr lang="en-US" i="1" baseline="0" dirty="0" smtClean="0"/>
          </a:p>
          <a:p>
            <a:r>
              <a:rPr lang="en-US" i="1" baseline="0" dirty="0" smtClean="0"/>
              <a:t>Ask trainees what stood out for them in the video.</a:t>
            </a:r>
          </a:p>
          <a:p>
            <a:endParaRPr lang="en-US" i="1" baseline="0" dirty="0" smtClean="0"/>
          </a:p>
          <a:p>
            <a:r>
              <a:rPr lang="en-US" i="1" baseline="0" dirty="0" smtClean="0"/>
              <a:t>Ask trainees what they think the point of the video is?</a:t>
            </a:r>
          </a:p>
          <a:p>
            <a:r>
              <a:rPr lang="en-US" i="1" baseline="0" dirty="0" smtClean="0"/>
              <a:t>	No right or wrong answer here, but bring out the following 2 points:</a:t>
            </a:r>
          </a:p>
          <a:p>
            <a:r>
              <a:rPr lang="en-US" i="1" baseline="0" dirty="0" smtClean="0"/>
              <a:t>	1. People can be conditioned through stress throughout their lives, to choose automatic responses</a:t>
            </a:r>
          </a:p>
          <a:p>
            <a:r>
              <a:rPr lang="en-US" i="1" baseline="0" dirty="0" smtClean="0"/>
              <a:t>	2. Executive function skills can be strengthened by reducing stress and making access easier</a:t>
            </a:r>
          </a:p>
          <a:p>
            <a:r>
              <a:rPr lang="en-US" i="1" baseline="0" dirty="0" smtClean="0"/>
              <a:t>	3. Remind participants that everyone is born with both EF skills and Automatic response skills. The Case Managers job is to coach people in using the EF skills so that the skills get stronger.</a:t>
            </a:r>
          </a:p>
          <a:p>
            <a:endParaRPr lang="en-US" i="1" baseline="0" dirty="0" smtClean="0"/>
          </a:p>
          <a:p>
            <a:r>
              <a:rPr lang="en-US" i="1" baseline="0" dirty="0" smtClean="0"/>
              <a:t>Optional Activity</a:t>
            </a:r>
          </a:p>
          <a:p>
            <a:endParaRPr lang="en-US" i="1" baseline="0" dirty="0" smtClean="0"/>
          </a:p>
          <a:p>
            <a:r>
              <a:rPr lang="en-US" i="1" baseline="0" dirty="0" smtClean="0"/>
              <a:t>Ask trainees to take out a piece of paper and work quietly for 5 minutes. Write down ways they can:</a:t>
            </a:r>
          </a:p>
          <a:p>
            <a:pPr marL="228600" indent="-228600">
              <a:buAutoNum type="arabicParenR"/>
            </a:pPr>
            <a:r>
              <a:rPr lang="en-US" i="1" baseline="0" dirty="0" smtClean="0"/>
              <a:t>Make access easier in their offices</a:t>
            </a:r>
          </a:p>
          <a:p>
            <a:pPr marL="228600" indent="-228600">
              <a:buAutoNum type="arabicParenR"/>
            </a:pPr>
            <a:r>
              <a:rPr lang="en-US" i="1" baseline="0" dirty="0" smtClean="0"/>
              <a:t>Change, enhance environments in the office to make them more “friendly”</a:t>
            </a:r>
          </a:p>
          <a:p>
            <a:pPr marL="0" indent="0">
              <a:buNone/>
            </a:pPr>
            <a:endParaRPr lang="en-US" i="1" baseline="0" dirty="0" smtClean="0"/>
          </a:p>
          <a:p>
            <a:r>
              <a:rPr lang="en-US" i="1" baseline="0" dirty="0" smtClean="0"/>
              <a:t>	</a:t>
            </a:r>
          </a:p>
          <a:p>
            <a:r>
              <a:rPr lang="en-US" i="1" baseline="0" dirty="0" smtClean="0"/>
              <a:t>	</a:t>
            </a:r>
            <a:endParaRPr lang="en-US" i="1" dirty="0"/>
          </a:p>
        </p:txBody>
      </p:sp>
      <p:sp>
        <p:nvSpPr>
          <p:cNvPr id="4" name="Slide Number Placeholder 3"/>
          <p:cNvSpPr>
            <a:spLocks noGrp="1"/>
          </p:cNvSpPr>
          <p:nvPr>
            <p:ph type="sldNum" sz="quarter" idx="10"/>
          </p:nvPr>
        </p:nvSpPr>
        <p:spPr/>
        <p:txBody>
          <a:bodyPr/>
          <a:lstStyle/>
          <a:p>
            <a:fld id="{48EE060D-BA4E-4FE3-B7B7-C2FA6E7F9B86}" type="slidenum">
              <a:rPr lang="en-US" smtClean="0"/>
              <a:t>25</a:t>
            </a:fld>
            <a:endParaRPr lang="en-US" dirty="0"/>
          </a:p>
        </p:txBody>
      </p:sp>
    </p:spTree>
    <p:extLst>
      <p:ext uri="{BB962C8B-B14F-4D97-AF65-F5344CB8AC3E}">
        <p14:creationId xmlns:p14="http://schemas.microsoft.com/office/powerpoint/2010/main" val="2060568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Refer to the checklist on </a:t>
            </a:r>
            <a:r>
              <a:rPr lang="en-US" dirty="0" err="1" smtClean="0"/>
              <a:t>Pg</a:t>
            </a:r>
            <a:r>
              <a:rPr lang="en-US" baseline="0" dirty="0" smtClean="0"/>
              <a:t> 16 of the handbook.</a:t>
            </a:r>
          </a:p>
          <a:p>
            <a:endParaRPr lang="en-US" dirty="0" smtClean="0"/>
          </a:p>
          <a:p>
            <a:endParaRPr lang="en-US" dirty="0" smtClean="0"/>
          </a:p>
          <a:p>
            <a:r>
              <a:rPr lang="en-US" dirty="0" smtClean="0"/>
              <a:t>We have</a:t>
            </a:r>
            <a:r>
              <a:rPr lang="en-US" baseline="0" dirty="0" smtClean="0"/>
              <a:t> completed the engagement component of the pathway to employment – now we will be discussing Assessment and Employability Planning. S</a:t>
            </a:r>
          </a:p>
          <a:p>
            <a:r>
              <a:rPr lang="en-US" baseline="0" dirty="0" smtClean="0"/>
              <a:t>A participant assessment is required to determine the participants strengths and barriers, to ensure they are placed in an appropriate component that will lead to employment. </a:t>
            </a:r>
          </a:p>
          <a:p>
            <a:endParaRPr lang="en-US" dirty="0" smtClean="0"/>
          </a:p>
          <a:p>
            <a:r>
              <a:rPr lang="en-US" dirty="0" smtClean="0"/>
              <a:t>All participants (ABAWD &amp; volunteer) must have an assessment completed before enrolling</a:t>
            </a:r>
            <a:r>
              <a:rPr lang="en-US" baseline="0" dirty="0" smtClean="0"/>
              <a:t> in any components.</a:t>
            </a:r>
          </a:p>
          <a:p>
            <a:endParaRPr lang="en-US" baseline="0" dirty="0" smtClean="0"/>
          </a:p>
          <a:p>
            <a:r>
              <a:rPr lang="en-US" baseline="0" dirty="0" smtClean="0"/>
              <a:t>The assessment will be entered in the </a:t>
            </a:r>
            <a:r>
              <a:rPr lang="en-US" baseline="0" dirty="0" err="1" smtClean="0"/>
              <a:t>MOJobs</a:t>
            </a:r>
            <a:r>
              <a:rPr lang="en-US" baseline="0" dirty="0" smtClean="0"/>
              <a:t> system. Remind trainees that they will receive training on the </a:t>
            </a:r>
            <a:r>
              <a:rPr lang="en-US" baseline="0" dirty="0" err="1" smtClean="0"/>
              <a:t>MOJobs</a:t>
            </a:r>
            <a:r>
              <a:rPr lang="en-US" baseline="0" dirty="0" smtClean="0"/>
              <a:t> system which will include the assessment.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26</a:t>
            </a:fld>
            <a:endParaRPr lang="en-US" dirty="0"/>
          </a:p>
        </p:txBody>
      </p:sp>
    </p:spTree>
    <p:extLst>
      <p:ext uri="{BB962C8B-B14F-4D97-AF65-F5344CB8AC3E}">
        <p14:creationId xmlns:p14="http://schemas.microsoft.com/office/powerpoint/2010/main" val="11298340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participants (ABAWD &amp; volunteers) are</a:t>
            </a:r>
            <a:r>
              <a:rPr lang="en-US" baseline="0" dirty="0" smtClean="0"/>
              <a:t> required to have an employment plan in MoJobs before enrolling in any components. The participant needs to define their own goals</a:t>
            </a:r>
          </a:p>
          <a:p>
            <a:endParaRPr lang="en-US" baseline="0" dirty="0" smtClean="0"/>
          </a:p>
          <a:p>
            <a:r>
              <a:rPr lang="en-US" baseline="0" dirty="0" smtClean="0"/>
              <a:t>Remind trainees that in-service training will be provided to assist them in strengthening their coaching skills through each phase of the Case Management pathway</a:t>
            </a:r>
          </a:p>
          <a:p>
            <a:endParaRPr lang="en-US" baseline="0" dirty="0" smtClean="0"/>
          </a:p>
          <a:p>
            <a:r>
              <a:rPr lang="en-US" baseline="0" dirty="0" smtClean="0"/>
              <a:t>We will complete a simple employment plan on day 2 of the training.</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27</a:t>
            </a:fld>
            <a:endParaRPr lang="en-US" dirty="0"/>
          </a:p>
        </p:txBody>
      </p:sp>
    </p:spTree>
    <p:extLst>
      <p:ext uri="{BB962C8B-B14F-4D97-AF65-F5344CB8AC3E}">
        <p14:creationId xmlns:p14="http://schemas.microsoft.com/office/powerpoint/2010/main" val="21179058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EP</a:t>
            </a:r>
            <a:r>
              <a:rPr lang="en-US" baseline="0" dirty="0" smtClean="0"/>
              <a:t> is a dynamic document, it will change as the participant progresses</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28</a:t>
            </a:fld>
            <a:endParaRPr lang="en-US" dirty="0"/>
          </a:p>
        </p:txBody>
      </p:sp>
    </p:spTree>
    <p:extLst>
      <p:ext uri="{BB962C8B-B14F-4D97-AF65-F5344CB8AC3E}">
        <p14:creationId xmlns:p14="http://schemas.microsoft.com/office/powerpoint/2010/main" val="355590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Method for setting goals. Specific – goal should be clear,</a:t>
            </a:r>
            <a:r>
              <a:rPr lang="en-US" baseline="0" dirty="0" smtClean="0"/>
              <a:t> Who does it involve, What will it accomplish ,Where do I have to go, When will this be done, Why is it important to me, How can I get there? Measurable – must be able to track progress. Achievable – realistic goals, factor in supportive services. Relevant – make sure the goal matters. Time based – deadlines, setting smaller goals that take short amount of time leading up to a larger goal</a:t>
            </a:r>
          </a:p>
          <a:p>
            <a:r>
              <a:rPr lang="en-US" baseline="0" dirty="0"/>
              <a:t> </a:t>
            </a:r>
            <a:endParaRPr lang="en-US" baseline="0" dirty="0" smtClean="0"/>
          </a:p>
          <a:p>
            <a:r>
              <a:rPr lang="en-US" baseline="0" dirty="0" smtClean="0"/>
              <a:t>When setting goals with a participant, the case manager never wants to tell participants they can’t do something they want to do. For instance – participant wants to become an RN – which is beyond the scope of what </a:t>
            </a:r>
            <a:r>
              <a:rPr lang="en-US" baseline="0" dirty="0" err="1" smtClean="0"/>
              <a:t>SkillUp</a:t>
            </a:r>
            <a:r>
              <a:rPr lang="en-US" baseline="0" dirty="0" smtClean="0"/>
              <a:t> can support.  The Case Manager would want to steer the participant in the direction of a short term medical program and encourage her / him to work on the RN goal on their own as a longer term goal.</a:t>
            </a:r>
          </a:p>
        </p:txBody>
      </p:sp>
      <p:sp>
        <p:nvSpPr>
          <p:cNvPr id="4" name="Slide Number Placeholder 3"/>
          <p:cNvSpPr>
            <a:spLocks noGrp="1"/>
          </p:cNvSpPr>
          <p:nvPr>
            <p:ph type="sldNum" sz="quarter" idx="10"/>
          </p:nvPr>
        </p:nvSpPr>
        <p:spPr/>
        <p:txBody>
          <a:bodyPr/>
          <a:lstStyle/>
          <a:p>
            <a:fld id="{48EE060D-BA4E-4FE3-B7B7-C2FA6E7F9B86}" type="slidenum">
              <a:rPr lang="en-US" smtClean="0"/>
              <a:t>29</a:t>
            </a:fld>
            <a:endParaRPr lang="en-US" dirty="0"/>
          </a:p>
        </p:txBody>
      </p:sp>
    </p:spTree>
    <p:extLst>
      <p:ext uri="{BB962C8B-B14F-4D97-AF65-F5344CB8AC3E}">
        <p14:creationId xmlns:p14="http://schemas.microsoft.com/office/powerpoint/2010/main" val="26777885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Objectives should be tied</a:t>
            </a:r>
            <a:r>
              <a:rPr lang="en-US" baseline="0" dirty="0" smtClean="0"/>
              <a:t> to the goals – We will be entering goals and objectives in the EP on day 2.</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30</a:t>
            </a:fld>
            <a:endParaRPr lang="en-US" dirty="0"/>
          </a:p>
        </p:txBody>
      </p:sp>
    </p:spTree>
    <p:extLst>
      <p:ext uri="{BB962C8B-B14F-4D97-AF65-F5344CB8AC3E}">
        <p14:creationId xmlns:p14="http://schemas.microsoft.com/office/powerpoint/2010/main" val="4078537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Those receiving Temporary Assistance</a:t>
            </a:r>
            <a:r>
              <a:rPr lang="en-US" baseline="0" dirty="0" smtClean="0"/>
              <a:t> cash benefits are required to comply with TA work requirements through MWA. </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3</a:t>
            </a:fld>
            <a:endParaRPr lang="en-US" dirty="0"/>
          </a:p>
        </p:txBody>
      </p:sp>
    </p:spTree>
    <p:extLst>
      <p:ext uri="{BB962C8B-B14F-4D97-AF65-F5344CB8AC3E}">
        <p14:creationId xmlns:p14="http://schemas.microsoft.com/office/powerpoint/2010/main" val="30985804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to the trainer’s guide for instructions. </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31</a:t>
            </a:fld>
            <a:endParaRPr lang="en-US" dirty="0"/>
          </a:p>
        </p:txBody>
      </p:sp>
    </p:spTree>
    <p:extLst>
      <p:ext uri="{BB962C8B-B14F-4D97-AF65-F5344CB8AC3E}">
        <p14:creationId xmlns:p14="http://schemas.microsoft.com/office/powerpoint/2010/main" val="1619710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Page 16</a:t>
            </a:r>
            <a:r>
              <a:rPr lang="en-US" baseline="0" dirty="0" smtClean="0"/>
              <a:t> of the Handbook.  Handout FS-5 – update – we are going to update the form, staff should only need to report changes in ABAWD hours recorded in </a:t>
            </a:r>
            <a:r>
              <a:rPr lang="en-US" baseline="0" dirty="0" err="1" smtClean="0"/>
              <a:t>MoJobs</a:t>
            </a:r>
            <a:r>
              <a:rPr lang="en-US" baseline="0" dirty="0" smtClean="0"/>
              <a:t>. ABAWD hours are transmitted electronically to FSD from </a:t>
            </a:r>
            <a:r>
              <a:rPr lang="en-US" baseline="0" dirty="0" err="1" smtClean="0"/>
              <a:t>MoJobs</a:t>
            </a:r>
            <a:r>
              <a:rPr lang="en-US" baseline="0" dirty="0" smtClean="0"/>
              <a:t>.</a:t>
            </a:r>
          </a:p>
          <a:p>
            <a:endParaRPr lang="en-US" baseline="0" dirty="0" smtClean="0"/>
          </a:p>
          <a:p>
            <a:r>
              <a:rPr lang="en-US" sz="1200" kern="1200" dirty="0" smtClean="0">
                <a:solidFill>
                  <a:schemeClr val="tx1"/>
                </a:solidFill>
                <a:effectLst/>
                <a:latin typeface="+mn-lt"/>
                <a:ea typeface="+mn-ea"/>
                <a:cs typeface="+mn-cs"/>
              </a:rPr>
              <a:t>Send</a:t>
            </a:r>
            <a:r>
              <a:rPr lang="en-US" sz="1200" kern="1200" baseline="0" dirty="0" smtClean="0">
                <a:solidFill>
                  <a:schemeClr val="tx1"/>
                </a:solidFill>
                <a:effectLst/>
                <a:latin typeface="+mn-lt"/>
                <a:ea typeface="+mn-ea"/>
                <a:cs typeface="+mn-cs"/>
              </a:rPr>
              <a:t> FS-5 to</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DSS.FSD.Agreements@dss.mo.gov</a:t>
            </a:r>
            <a:endParaRPr lang="en-US" baseline="0" dirty="0" smtClean="0"/>
          </a:p>
          <a:p>
            <a:endParaRPr lang="en-US" baseline="0" dirty="0" smtClean="0"/>
          </a:p>
          <a:p>
            <a:r>
              <a:rPr lang="en-US" baseline="0" dirty="0" smtClean="0"/>
              <a:t>Open the link to the 609 to show class the difference in the forms. The back of the FS-5 participants agree to FSD requirements.</a:t>
            </a:r>
          </a:p>
          <a:p>
            <a:endParaRPr lang="en-US" baseline="0" dirty="0" smtClean="0"/>
          </a:p>
          <a:p>
            <a:r>
              <a:rPr lang="en-US" dirty="0" smtClean="0"/>
              <a:t>Make sure</a:t>
            </a:r>
            <a:r>
              <a:rPr lang="en-US" baseline="0" dirty="0" smtClean="0"/>
              <a:t> current phone # and address are on the form.  FS-5 is completed with ABAWDs &amp; volunteers on their 1</a:t>
            </a:r>
            <a:r>
              <a:rPr lang="en-US" baseline="30000" dirty="0" smtClean="0"/>
              <a:t>st</a:t>
            </a:r>
            <a:r>
              <a:rPr lang="en-US" baseline="0" dirty="0" smtClean="0"/>
              <a:t> visit. Emphasize employment is reported on FS-5 for ABAWDs or volunteers.</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32</a:t>
            </a:fld>
            <a:endParaRPr lang="en-US" dirty="0"/>
          </a:p>
        </p:txBody>
      </p:sp>
    </p:spTree>
    <p:extLst>
      <p:ext uri="{BB962C8B-B14F-4D97-AF65-F5344CB8AC3E}">
        <p14:creationId xmlns:p14="http://schemas.microsoft.com/office/powerpoint/2010/main" val="3706208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page 18 of Handbook. </a:t>
            </a:r>
          </a:p>
          <a:p>
            <a:endParaRPr lang="en-US" dirty="0" smtClean="0"/>
          </a:p>
          <a:p>
            <a:r>
              <a:rPr lang="en-US" dirty="0" smtClean="0"/>
              <a:t>Open the</a:t>
            </a:r>
            <a:r>
              <a:rPr lang="en-US" baseline="0" dirty="0" smtClean="0"/>
              <a:t> link to show the difference in the forms.</a:t>
            </a:r>
            <a:endParaRPr lang="en-US" dirty="0" smtClean="0"/>
          </a:p>
          <a:p>
            <a:endParaRPr lang="en-US" dirty="0" smtClean="0"/>
          </a:p>
          <a:p>
            <a:r>
              <a:rPr lang="en-US" baseline="0" dirty="0" smtClean="0"/>
              <a:t>Job Search Log Contract and the Job Search Log</a:t>
            </a:r>
          </a:p>
          <a:p>
            <a:endParaRPr lang="en-US" baseline="0" dirty="0" smtClean="0"/>
          </a:p>
          <a:p>
            <a:r>
              <a:rPr lang="en-US" baseline="0" dirty="0" smtClean="0"/>
              <a:t>Only the Job Search Log should be sent to </a:t>
            </a:r>
            <a:r>
              <a:rPr lang="en-US" sz="1200" u="sng" kern="1200" dirty="0" smtClean="0">
                <a:solidFill>
                  <a:schemeClr val="tx1"/>
                </a:solidFill>
                <a:effectLst/>
                <a:latin typeface="+mn-lt"/>
                <a:ea typeface="+mn-ea"/>
                <a:cs typeface="+mn-cs"/>
                <a:hlinkClick r:id="rId3"/>
              </a:rPr>
              <a:t>DSS.FSD.Agreements@dss.mo.gov</a:t>
            </a:r>
            <a:endParaRPr lang="en-US" baseline="0" dirty="0" smtClean="0"/>
          </a:p>
        </p:txBody>
      </p:sp>
      <p:sp>
        <p:nvSpPr>
          <p:cNvPr id="4" name="Slide Number Placeholder 3"/>
          <p:cNvSpPr>
            <a:spLocks noGrp="1"/>
          </p:cNvSpPr>
          <p:nvPr>
            <p:ph type="sldNum" sz="quarter" idx="10"/>
          </p:nvPr>
        </p:nvSpPr>
        <p:spPr/>
        <p:txBody>
          <a:bodyPr/>
          <a:lstStyle/>
          <a:p>
            <a:fld id="{48EE060D-BA4E-4FE3-B7B7-C2FA6E7F9B86}" type="slidenum">
              <a:rPr lang="en-US" smtClean="0"/>
              <a:t>33</a:t>
            </a:fld>
            <a:endParaRPr lang="en-US" dirty="0"/>
          </a:p>
        </p:txBody>
      </p:sp>
    </p:spTree>
    <p:extLst>
      <p:ext uri="{BB962C8B-B14F-4D97-AF65-F5344CB8AC3E}">
        <p14:creationId xmlns:p14="http://schemas.microsoft.com/office/powerpoint/2010/main" val="42081483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Page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Offer education</a:t>
            </a:r>
            <a:r>
              <a:rPr lang="en-US" baseline="0" dirty="0" smtClean="0">
                <a:latin typeface="Arial" panose="020B0604020202020204" pitchFamily="34" charset="0"/>
                <a:cs typeface="Arial" panose="020B0604020202020204" pitchFamily="34" charset="0"/>
              </a:rPr>
              <a:t> and training programs such </a:t>
            </a:r>
            <a:r>
              <a:rPr lang="en-US" dirty="0" smtClean="0">
                <a:latin typeface="Arial" panose="020B0604020202020204" pitchFamily="34" charset="0"/>
                <a:cs typeface="Arial" panose="020B0604020202020204" pitchFamily="34" charset="0"/>
              </a:rPr>
              <a:t>as a school, training organization or apprenticeship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Link</a:t>
            </a:r>
            <a:r>
              <a:rPr lang="en-US" baseline="0" dirty="0" smtClean="0">
                <a:latin typeface="Arial" panose="020B0604020202020204" pitchFamily="34" charset="0"/>
                <a:cs typeface="Arial" panose="020B0604020202020204" pitchFamily="34" charset="0"/>
              </a:rPr>
              <a:t> to website: https://etps.mo.gov/etps/etpsSearch/InstitutionSearch.aspx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34</a:t>
            </a:fld>
            <a:endParaRPr lang="en-US" dirty="0"/>
          </a:p>
        </p:txBody>
      </p:sp>
    </p:spTree>
    <p:extLst>
      <p:ext uri="{BB962C8B-B14F-4D97-AF65-F5344CB8AC3E}">
        <p14:creationId xmlns:p14="http://schemas.microsoft.com/office/powerpoint/2010/main" val="829995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Page 20 of the Handbook. Emphasize short-term</a:t>
            </a:r>
            <a:r>
              <a:rPr lang="en-US" baseline="0" dirty="0" smtClean="0"/>
              <a:t> training - </a:t>
            </a:r>
            <a:r>
              <a:rPr lang="en-US" dirty="0" smtClean="0"/>
              <a:t>The intention of SkillUP is rapid attachment to</a:t>
            </a:r>
            <a:r>
              <a:rPr lang="en-US" baseline="0" dirty="0" smtClean="0"/>
              <a:t> work that leads to self-sufficiency</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Make clear that any service, activity or program designed to assist participants gain financial independence</a:t>
            </a:r>
            <a:r>
              <a:rPr lang="en-US" sz="1200" dirty="0" smtClean="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All training providers utilized for </a:t>
            </a:r>
            <a:r>
              <a:rPr lang="en-US" sz="1200" dirty="0" err="1" smtClean="0"/>
              <a:t>SkillUP</a:t>
            </a:r>
            <a:r>
              <a:rPr lang="en-US" sz="1200" dirty="0" smtClean="0"/>
              <a:t> training, but be in Missouri’s Eligible Training Provider System (ETPS).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35</a:t>
            </a:fld>
            <a:endParaRPr lang="en-US" dirty="0"/>
          </a:p>
        </p:txBody>
      </p:sp>
    </p:spTree>
    <p:extLst>
      <p:ext uri="{BB962C8B-B14F-4D97-AF65-F5344CB8AC3E}">
        <p14:creationId xmlns:p14="http://schemas.microsoft.com/office/powerpoint/2010/main" val="2395281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allowable</a:t>
            </a:r>
            <a:r>
              <a:rPr lang="en-US" baseline="0" dirty="0" smtClean="0"/>
              <a:t> services start on page 21 of the handbook </a:t>
            </a:r>
          </a:p>
          <a:p>
            <a:endParaRPr lang="en-US" baseline="0" dirty="0" smtClean="0"/>
          </a:p>
          <a:p>
            <a:r>
              <a:rPr lang="en-US" baseline="0" dirty="0" smtClean="0"/>
              <a:t>Assessments – providers may conduct many different kinds of assessments </a:t>
            </a:r>
          </a:p>
          <a:p>
            <a:endParaRPr lang="en-US" baseline="0" dirty="0" smtClean="0"/>
          </a:p>
          <a:p>
            <a:r>
              <a:rPr lang="en-US" baseline="0" dirty="0" smtClean="0"/>
              <a:t>Proficiency testing - </a:t>
            </a:r>
            <a:r>
              <a:rPr lang="en-US" sz="1200" b="0" i="0" u="none" strike="noStrike" kern="1200" dirty="0" smtClean="0">
                <a:solidFill>
                  <a:schemeClr val="tx1"/>
                </a:solidFill>
                <a:effectLst/>
                <a:latin typeface="+mn-lt"/>
                <a:ea typeface="+mn-ea"/>
                <a:cs typeface="+mn-cs"/>
              </a:rPr>
              <a:t>Completion of clerical test such as typing or 10-key. </a:t>
            </a:r>
          </a:p>
          <a:p>
            <a:endParaRPr lang="en-US" sz="1200" b="0" i="0" u="none" strike="noStrike" kern="120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Workshop – </a:t>
            </a:r>
            <a:r>
              <a:rPr lang="en-US" sz="1200" b="0" i="0" u="none" strike="noStrike" kern="1200" dirty="0" smtClean="0">
                <a:solidFill>
                  <a:schemeClr val="tx1"/>
                </a:solidFill>
                <a:effectLst/>
                <a:latin typeface="+mn-lt"/>
                <a:ea typeface="+mn-ea"/>
                <a:cs typeface="+mn-cs"/>
              </a:rPr>
              <a:t>When Staff create a Workshop Event that falls under this Workshop Category must add this activity/service to the Event so that when a client is marked as Attended, this activity/service will be placed on the clients WP app to record as a service to be counted as a Reportable Individual. </a:t>
            </a:r>
          </a:p>
          <a:p>
            <a:endParaRPr lang="en-US" baseline="0" dirty="0" smtClean="0"/>
          </a:p>
          <a:p>
            <a:r>
              <a:rPr lang="en-US" dirty="0" smtClean="0"/>
              <a:t>Job Readiness Training- is designed to make participants job ready. Helps</a:t>
            </a:r>
            <a:r>
              <a:rPr lang="en-US" baseline="0" dirty="0" smtClean="0"/>
              <a:t> participants focus on jobs they are qualified for and jobs that are hiring in the area.</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36</a:t>
            </a:fld>
            <a:endParaRPr lang="en-US" dirty="0"/>
          </a:p>
        </p:txBody>
      </p:sp>
    </p:spTree>
    <p:extLst>
      <p:ext uri="{BB962C8B-B14F-4D97-AF65-F5344CB8AC3E}">
        <p14:creationId xmlns:p14="http://schemas.microsoft.com/office/powerpoint/2010/main" val="89595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Jobs.mo.gov</a:t>
            </a:r>
            <a:r>
              <a:rPr lang="en-US" baseline="0" dirty="0" smtClean="0"/>
              <a:t> searches will be considered staff assisted only if staff is physically with the participant at the time of the search.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t>*Participants should be prepared to enter employment if participating in job search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O-Net – source for occupational</a:t>
            </a:r>
            <a:r>
              <a:rPr lang="en-US" sz="1200" i="0" baseline="0" dirty="0" smtClean="0"/>
              <a:t> information </a:t>
            </a:r>
            <a:r>
              <a:rPr lang="en-US" i="0" dirty="0" smtClean="0"/>
              <a:t>contains hundreds of standardized and occupation-specific descriptions of occupations covering the entire U.S. economy. Is available </a:t>
            </a:r>
            <a:r>
              <a:rPr lang="en-US" dirty="0" smtClean="0"/>
              <a:t>to the public at no cost, is continually updated from input by workers in each occupation.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37</a:t>
            </a:fld>
            <a:endParaRPr lang="en-US" dirty="0"/>
          </a:p>
        </p:txBody>
      </p:sp>
    </p:spTree>
    <p:extLst>
      <p:ext uri="{BB962C8B-B14F-4D97-AF65-F5344CB8AC3E}">
        <p14:creationId xmlns:p14="http://schemas.microsoft.com/office/powerpoint/2010/main" val="2918070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Non-staff assisted job search can only count for ½ of the ABAWD work requirement hours. Non-staff assisted job search is not an allowable component for volunteers</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38</a:t>
            </a:fld>
            <a:endParaRPr lang="en-US" dirty="0"/>
          </a:p>
        </p:txBody>
      </p:sp>
    </p:spTree>
    <p:extLst>
      <p:ext uri="{BB962C8B-B14F-4D97-AF65-F5344CB8AC3E}">
        <p14:creationId xmlns:p14="http://schemas.microsoft.com/office/powerpoint/2010/main" val="1991334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39</a:t>
            </a:fld>
            <a:endParaRPr lang="en-US" dirty="0"/>
          </a:p>
        </p:txBody>
      </p:sp>
    </p:spTree>
    <p:extLst>
      <p:ext uri="{BB962C8B-B14F-4D97-AF65-F5344CB8AC3E}">
        <p14:creationId xmlns:p14="http://schemas.microsoft.com/office/powerpoint/2010/main" val="17290310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Internships</a:t>
            </a:r>
            <a:r>
              <a:rPr lang="en-US" baseline="0" dirty="0" smtClean="0"/>
              <a:t> – planned/structured </a:t>
            </a:r>
            <a:r>
              <a:rPr lang="en-US" baseline="0" dirty="0" err="1" smtClean="0"/>
              <a:t>learining</a:t>
            </a:r>
            <a:r>
              <a:rPr lang="en-US" baseline="0" dirty="0" smtClean="0"/>
              <a:t> experience in workplace for a limited time (public or private, for profit or non-profit)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Work Experience – planned/structured learning experience in workplace for limited time – may be paid or unpaid (public or private, for profit or non-profit)</a:t>
            </a:r>
          </a:p>
          <a:p>
            <a:r>
              <a:rPr lang="en-US" dirty="0" smtClean="0"/>
              <a:t>OJT – see next slide</a:t>
            </a:r>
          </a:p>
          <a:p>
            <a:r>
              <a:rPr lang="en-US" dirty="0" smtClean="0"/>
              <a:t>Apprenticeship</a:t>
            </a:r>
            <a:r>
              <a:rPr lang="en-US" baseline="0" dirty="0" smtClean="0"/>
              <a:t> – program registered under National Apprenticeship Act as a “registered apprenticeship”, participant learns an art, trade or job under an experienced worker</a:t>
            </a:r>
          </a:p>
          <a:p>
            <a:r>
              <a:rPr lang="en-US" dirty="0" smtClean="0"/>
              <a:t>Transitional Jobs - </a:t>
            </a:r>
            <a:r>
              <a:rPr lang="en-US" sz="1200" kern="1200" dirty="0" smtClean="0">
                <a:solidFill>
                  <a:schemeClr val="tx1"/>
                </a:solidFill>
                <a:effectLst/>
                <a:latin typeface="+mn-lt"/>
                <a:ea typeface="+mn-ea"/>
                <a:cs typeface="+mn-cs"/>
              </a:rPr>
              <a:t>Time-limited work experiences that are subsidized and are in the public, private, or nonprofit sectors for individuals with barriers to employment who are chronically unemployed or have an inconsistent work history</a:t>
            </a:r>
          </a:p>
        </p:txBody>
      </p:sp>
      <p:sp>
        <p:nvSpPr>
          <p:cNvPr id="4" name="Slide Number Placeholder 3"/>
          <p:cNvSpPr>
            <a:spLocks noGrp="1"/>
          </p:cNvSpPr>
          <p:nvPr>
            <p:ph type="sldNum" sz="quarter" idx="10"/>
          </p:nvPr>
        </p:nvSpPr>
        <p:spPr/>
        <p:txBody>
          <a:bodyPr/>
          <a:lstStyle/>
          <a:p>
            <a:fld id="{48EE060D-BA4E-4FE3-B7B7-C2FA6E7F9B86}" type="slidenum">
              <a:rPr lang="en-US" smtClean="0"/>
              <a:t>40</a:t>
            </a:fld>
            <a:endParaRPr lang="en-US" dirty="0"/>
          </a:p>
        </p:txBody>
      </p:sp>
    </p:spTree>
    <p:extLst>
      <p:ext uri="{BB962C8B-B14F-4D97-AF65-F5344CB8AC3E}">
        <p14:creationId xmlns:p14="http://schemas.microsoft.com/office/powerpoint/2010/main" val="2208557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ABAWDS</a:t>
            </a:r>
            <a:r>
              <a:rPr lang="en-US" baseline="0" dirty="0" smtClean="0"/>
              <a:t> – physically able to work &amp; do NOT have children in the home.  Volunteers typically meet exemption or exclusion and we will discuss those shortly.</a:t>
            </a:r>
          </a:p>
          <a:p>
            <a:endParaRPr lang="en-US" baseline="0" dirty="0" smtClean="0"/>
          </a:p>
          <a:p>
            <a:r>
              <a:rPr lang="en-US" baseline="0" dirty="0" smtClean="0"/>
              <a:t>Any FS recipient that is not classified as an ABAWD by FSD is considered a volunteer</a:t>
            </a:r>
          </a:p>
          <a:p>
            <a:endParaRPr lang="en-US" baseline="0" dirty="0" smtClean="0"/>
          </a:p>
          <a:p>
            <a:pPr marL="689262" lvl="1" indent="-290093">
              <a:spcBef>
                <a:spcPct val="20000"/>
              </a:spcBef>
              <a:buClr>
                <a:srgbClr val="0F6FC6"/>
              </a:buClr>
              <a:buSzPct val="85000"/>
              <a:buFont typeface="Wingdings" panose="05000000000000000000" pitchFamily="2" charset="2"/>
              <a:buChar char="q"/>
            </a:pPr>
            <a:r>
              <a:rPr lang="en-US" sz="2000" dirty="0" smtClean="0">
                <a:solidFill>
                  <a:prstClr val="black"/>
                </a:solidFill>
              </a:rPr>
              <a:t>ABAWDs </a:t>
            </a:r>
            <a:r>
              <a:rPr lang="en-US" sz="2000" dirty="0">
                <a:solidFill>
                  <a:prstClr val="black"/>
                </a:solidFill>
              </a:rPr>
              <a:t>must meet work requirements </a:t>
            </a:r>
            <a:r>
              <a:rPr lang="en-US" sz="2000" dirty="0"/>
              <a:t>to continue to receive Food Stamp benefits</a:t>
            </a:r>
            <a:endParaRPr lang="en-US" sz="2000" dirty="0">
              <a:solidFill>
                <a:prstClr val="black"/>
              </a:solidFill>
            </a:endParaRPr>
          </a:p>
          <a:p>
            <a:pPr marL="689262" lvl="1" indent="-290093">
              <a:spcBef>
                <a:spcPct val="20000"/>
              </a:spcBef>
              <a:buClr>
                <a:srgbClr val="0F6FC6"/>
              </a:buClr>
              <a:buSzPct val="85000"/>
              <a:buFont typeface="Wingdings" panose="05000000000000000000" pitchFamily="2" charset="2"/>
              <a:buChar char="q"/>
            </a:pPr>
            <a:r>
              <a:rPr lang="en-US" sz="2000" dirty="0">
                <a:solidFill>
                  <a:prstClr val="black"/>
                </a:solidFill>
              </a:rPr>
              <a:t>ABAWD hours must be reported to FSD</a:t>
            </a:r>
          </a:p>
          <a:p>
            <a:pPr marL="689262" lvl="1" indent="-290093">
              <a:spcBef>
                <a:spcPct val="20000"/>
              </a:spcBef>
              <a:buClr>
                <a:srgbClr val="0F6FC6"/>
              </a:buClr>
              <a:buSzPct val="85000"/>
              <a:buFont typeface="Wingdings" panose="05000000000000000000" pitchFamily="2" charset="2"/>
              <a:buChar char="q"/>
            </a:pPr>
            <a:r>
              <a:rPr lang="en-US" sz="2000" dirty="0">
                <a:solidFill>
                  <a:prstClr val="black"/>
                </a:solidFill>
              </a:rPr>
              <a:t>ABAWDs may lose/regain Food Stamp </a:t>
            </a:r>
            <a:r>
              <a:rPr lang="en-US" sz="2000" dirty="0" smtClean="0">
                <a:solidFill>
                  <a:prstClr val="black"/>
                </a:solidFill>
              </a:rPr>
              <a:t>benefits</a:t>
            </a:r>
          </a:p>
          <a:p>
            <a:pPr marL="0" lvl="0" indent="-58031">
              <a:spcBef>
                <a:spcPct val="20000"/>
              </a:spcBef>
              <a:buClr>
                <a:srgbClr val="0F6FC6"/>
              </a:buClr>
              <a:buSzPct val="85000"/>
              <a:buFont typeface="Wingdings" panose="05000000000000000000" pitchFamily="2" charset="2"/>
              <a:buNone/>
            </a:pPr>
            <a:endParaRPr lang="en-US" sz="2000"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4</a:t>
            </a:fld>
            <a:endParaRPr lang="en-US" dirty="0"/>
          </a:p>
        </p:txBody>
      </p:sp>
    </p:spTree>
    <p:extLst>
      <p:ext uri="{BB962C8B-B14F-4D97-AF65-F5344CB8AC3E}">
        <p14:creationId xmlns:p14="http://schemas.microsoft.com/office/powerpoint/2010/main" val="1595195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participant</a:t>
            </a:r>
            <a:r>
              <a:rPr lang="en-US" baseline="0" dirty="0" smtClean="0"/>
              <a:t> is able to obtain a position without reimbursement to the employer, direct job placement is appropriate, OJT is not appropriate. If a participant needs additional skills for OJT, consider if occupational skills training or can they learn through OJT</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41</a:t>
            </a:fld>
            <a:endParaRPr lang="en-US" dirty="0"/>
          </a:p>
        </p:txBody>
      </p:sp>
    </p:spTree>
    <p:extLst>
      <p:ext uri="{BB962C8B-B14F-4D97-AF65-F5344CB8AC3E}">
        <p14:creationId xmlns:p14="http://schemas.microsoft.com/office/powerpoint/2010/main" val="27192160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SkillUP</a:t>
            </a:r>
            <a:r>
              <a:rPr lang="en-US" dirty="0" smtClean="0"/>
              <a:t> Training Service in </a:t>
            </a:r>
            <a:r>
              <a:rPr lang="en-US" dirty="0" err="1" smtClean="0"/>
              <a:t>MoJobs</a:t>
            </a:r>
            <a:endParaRPr lang="en-US" dirty="0" smtClean="0"/>
          </a:p>
          <a:p>
            <a:r>
              <a:rPr lang="en-US" dirty="0" smtClean="0"/>
              <a:t>Labor data from MERIC can assist providers and participants</a:t>
            </a:r>
            <a:r>
              <a:rPr lang="en-US" baseline="0" dirty="0" smtClean="0"/>
              <a:t> find in demand vocations in their region.</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Occupational</a:t>
            </a:r>
            <a:r>
              <a:rPr lang="en-US" sz="1200" b="0" i="0" u="none" strike="noStrike" kern="1200" baseline="0" dirty="0" smtClean="0">
                <a:solidFill>
                  <a:schemeClr val="tx1"/>
                </a:solidFill>
                <a:effectLst/>
                <a:latin typeface="+mn-lt"/>
                <a:ea typeface="+mn-ea"/>
                <a:cs typeface="+mn-cs"/>
              </a:rPr>
              <a:t> Skills Training - </a:t>
            </a:r>
            <a:r>
              <a:rPr lang="en-US" sz="1200" b="0" i="0" u="none" strike="noStrike" kern="1200" dirty="0" smtClean="0">
                <a:solidFill>
                  <a:schemeClr val="tx1"/>
                </a:solidFill>
                <a:effectLst/>
                <a:latin typeface="+mn-lt"/>
                <a:ea typeface="+mn-ea"/>
                <a:cs typeface="+mn-cs"/>
              </a:rPr>
              <a:t>Occupation specific training provided by a public or private vendor with demonstrated training capability and paid for through individual training accounts.</a:t>
            </a:r>
            <a:r>
              <a:rPr lang="en-US" dirty="0" smtClean="0"/>
              <a:t> </a:t>
            </a:r>
          </a:p>
          <a:p>
            <a:r>
              <a:rPr lang="en-US" dirty="0" smtClean="0"/>
              <a:t>Private sector training - </a:t>
            </a:r>
            <a:r>
              <a:rPr lang="en-US" sz="1200" b="0" i="0" u="none" strike="noStrike" kern="1200" dirty="0" smtClean="0">
                <a:solidFill>
                  <a:schemeClr val="tx1"/>
                </a:solidFill>
                <a:effectLst/>
                <a:latin typeface="+mn-lt"/>
                <a:ea typeface="+mn-ea"/>
                <a:cs typeface="+mn-cs"/>
              </a:rPr>
              <a:t>Formal training programs conducted or sponsored by private business or organized labor. </a:t>
            </a:r>
          </a:p>
          <a:p>
            <a:r>
              <a:rPr lang="en-US" sz="1200" b="0" i="0" u="none" strike="noStrike" kern="1200" dirty="0" smtClean="0">
                <a:solidFill>
                  <a:schemeClr val="tx1"/>
                </a:solidFill>
                <a:effectLst/>
                <a:latin typeface="+mn-lt"/>
                <a:ea typeface="+mn-ea"/>
                <a:cs typeface="+mn-cs"/>
              </a:rPr>
              <a:t>Workplace</a:t>
            </a:r>
            <a:r>
              <a:rPr lang="en-US" sz="1200" b="0" i="0" u="none" strike="noStrike" kern="1200" baseline="0" dirty="0" smtClean="0">
                <a:solidFill>
                  <a:schemeClr val="tx1"/>
                </a:solidFill>
                <a:effectLst/>
                <a:latin typeface="+mn-lt"/>
                <a:ea typeface="+mn-ea"/>
                <a:cs typeface="+mn-cs"/>
              </a:rPr>
              <a:t> Training &amp; Cooperative Education - </a:t>
            </a:r>
            <a:r>
              <a:rPr lang="en-US" sz="1200" b="0" i="0" u="none" strike="noStrike" kern="1200" dirty="0" smtClean="0">
                <a:solidFill>
                  <a:schemeClr val="tx1"/>
                </a:solidFill>
                <a:effectLst/>
                <a:latin typeface="+mn-lt"/>
                <a:ea typeface="+mn-ea"/>
                <a:cs typeface="+mn-cs"/>
              </a:rPr>
              <a:t>A combination of training and education, which may include both employer-based, and classroom-based training elements operated either concurrently or sequentially or an employer based program combining vocational and educational elements for which academic credit is received. </a:t>
            </a:r>
          </a:p>
          <a:p>
            <a:r>
              <a:rPr lang="en-US" sz="1200" b="0" i="0" u="none" strike="noStrike" kern="1200" dirty="0" smtClean="0">
                <a:solidFill>
                  <a:schemeClr val="tx1"/>
                </a:solidFill>
                <a:effectLst/>
                <a:latin typeface="+mn-lt"/>
                <a:ea typeface="+mn-ea"/>
                <a:cs typeface="+mn-cs"/>
              </a:rPr>
              <a:t>Skills Upgrading &amp; retraining - Training designed to enhance the skills of currently employed participants who are working at less than their skill potential and have minimal or no advancement capability without gaining the skills needed to upgrade and retrain them to move them to self-sufficiency. </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42</a:t>
            </a:fld>
            <a:endParaRPr lang="en-US" dirty="0"/>
          </a:p>
        </p:txBody>
      </p:sp>
    </p:spTree>
    <p:extLst>
      <p:ext uri="{BB962C8B-B14F-4D97-AF65-F5344CB8AC3E}">
        <p14:creationId xmlns:p14="http://schemas.microsoft.com/office/powerpoint/2010/main" val="2021380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Determination</a:t>
            </a:r>
            <a:r>
              <a:rPr lang="en-US" baseline="0" dirty="0" smtClean="0"/>
              <a:t> of need entails need for education &amp; training services as well as a determination of need for supportive services. If someone is considered employable (i.e. If someone has a degree in Computer Science and there are jobs available in their location we cannot pay to retrain in another field.)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EE060D-BA4E-4FE3-B7B7-C2FA6E7F9B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8920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DWG workshop - </a:t>
            </a:r>
            <a:r>
              <a:rPr lang="en-US" sz="1200" b="0" i="0" u="none" strike="noStrike" kern="1200" dirty="0" smtClean="0">
                <a:solidFill>
                  <a:schemeClr val="tx1"/>
                </a:solidFill>
                <a:effectLst/>
                <a:latin typeface="+mn-lt"/>
                <a:ea typeface="+mn-ea"/>
                <a:cs typeface="+mn-cs"/>
              </a:rPr>
              <a:t>This workshop is led by University of Missouri Extension Family Financial Educators to help keep control of family finances while laid off, or underemployed.</a:t>
            </a:r>
          </a:p>
          <a:p>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Comprehensive Guidance &amp; </a:t>
            </a:r>
            <a:r>
              <a:rPr lang="en-US" sz="1200" dirty="0" err="1" smtClean="0">
                <a:latin typeface="Arial" panose="020B0604020202020204" pitchFamily="34" charset="0"/>
                <a:cs typeface="Arial" panose="020B0604020202020204" pitchFamily="34" charset="0"/>
              </a:rPr>
              <a:t>Couseling</a:t>
            </a:r>
            <a:r>
              <a:rPr lang="en-US" sz="1200" dirty="0" smtClean="0">
                <a:latin typeface="Arial" panose="020B0604020202020204" pitchFamily="34" charset="0"/>
                <a:cs typeface="Arial" panose="020B0604020202020204" pitchFamily="34" charset="0"/>
              </a:rPr>
              <a:t> - </a:t>
            </a:r>
            <a:r>
              <a:rPr lang="en-US" sz="1200" b="0" i="0" u="none" strike="noStrike" kern="1200" dirty="0" smtClean="0">
                <a:solidFill>
                  <a:schemeClr val="tx1"/>
                </a:solidFill>
                <a:effectLst/>
                <a:latin typeface="+mn-lt"/>
                <a:ea typeface="+mn-ea"/>
                <a:cs typeface="+mn-cs"/>
              </a:rPr>
              <a:t>Activities which provide individualized counseling to participants. This includes drug and alcohol abuse counseling, mental health counseling, and referral to partner programs as appropriate. </a:t>
            </a:r>
            <a:r>
              <a:rPr lang="en-US" sz="1200" dirty="0" smtClean="0">
                <a:latin typeface="Arial" panose="020B0604020202020204" pitchFamily="34" charset="0"/>
                <a:cs typeface="Arial" panose="020B0604020202020204" pitchFamily="34" charset="0"/>
              </a:rPr>
              <a:t> </a:t>
            </a:r>
          </a:p>
          <a:p>
            <a:endParaRPr lang="en-US" dirty="0" smtClean="0"/>
          </a:p>
          <a:p>
            <a:r>
              <a:rPr lang="en-US" dirty="0" smtClean="0"/>
              <a:t>Child</a:t>
            </a:r>
            <a:r>
              <a:rPr lang="en-US" baseline="0" dirty="0" smtClean="0"/>
              <a:t> care is another major barrier to employment. </a:t>
            </a:r>
          </a:p>
          <a:p>
            <a:endParaRPr lang="en-US" baseline="0" dirty="0" smtClean="0"/>
          </a:p>
          <a:p>
            <a:r>
              <a:rPr lang="en-US" sz="1200" i="1" dirty="0" smtClean="0"/>
              <a:t>For ABAWDS, Intensive</a:t>
            </a:r>
            <a:r>
              <a:rPr lang="en-US" sz="1200" i="1" baseline="0" dirty="0" smtClean="0"/>
              <a:t> Case Management is only a countable component if combined with another countable component. Can’t be in Intensive case management only. </a:t>
            </a: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44</a:t>
            </a:fld>
            <a:endParaRPr lang="en-US" dirty="0"/>
          </a:p>
        </p:txBody>
      </p:sp>
    </p:spTree>
    <p:extLst>
      <p:ext uri="{BB962C8B-B14F-4D97-AF65-F5344CB8AC3E}">
        <p14:creationId xmlns:p14="http://schemas.microsoft.com/office/powerpoint/2010/main" val="2042599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Job Retention</a:t>
            </a:r>
            <a:r>
              <a:rPr lang="en-US" baseline="0" dirty="0" smtClean="0"/>
              <a:t> services are supportive services. Participant may still need coaching at this stage as well.</a:t>
            </a:r>
          </a:p>
          <a:p>
            <a:r>
              <a:rPr lang="en-US" dirty="0" smtClean="0"/>
              <a:t>This service is very important</a:t>
            </a:r>
            <a:r>
              <a:rPr lang="en-US" baseline="0" dirty="0" smtClean="0"/>
              <a:t> for participants who have a poor work history. Realize new jobs can be overwhelming for anyone and participants may still need supportive services after employment. Probationary periods typically last 90 days, this can be an opportunity to get participant past probation.</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45</a:t>
            </a:fld>
            <a:endParaRPr lang="en-US" dirty="0"/>
          </a:p>
        </p:txBody>
      </p:sp>
    </p:spTree>
    <p:extLst>
      <p:ext uri="{BB962C8B-B14F-4D97-AF65-F5344CB8AC3E}">
        <p14:creationId xmlns:p14="http://schemas.microsoft.com/office/powerpoint/2010/main" val="41237711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Trainer’s Guide for instructions and processing information</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46</a:t>
            </a:fld>
            <a:endParaRPr lang="en-US" dirty="0"/>
          </a:p>
        </p:txBody>
      </p:sp>
    </p:spTree>
    <p:extLst>
      <p:ext uri="{BB962C8B-B14F-4D97-AF65-F5344CB8AC3E}">
        <p14:creationId xmlns:p14="http://schemas.microsoft.com/office/powerpoint/2010/main" val="18830010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a:t>
            </a:r>
            <a:r>
              <a:rPr lang="en-US" baseline="0" dirty="0" smtClean="0"/>
              <a:t> on page 29 of the handbook</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47</a:t>
            </a:fld>
            <a:endParaRPr lang="en-US" dirty="0"/>
          </a:p>
        </p:txBody>
      </p:sp>
    </p:spTree>
    <p:extLst>
      <p:ext uri="{BB962C8B-B14F-4D97-AF65-F5344CB8AC3E}">
        <p14:creationId xmlns:p14="http://schemas.microsoft.com/office/powerpoint/2010/main" val="16482145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Supportive</a:t>
            </a:r>
            <a:r>
              <a:rPr lang="en-US" baseline="0" dirty="0" smtClean="0"/>
              <a:t> services can include all these items. FSD classifies as TRE – transportation related expense or WRE - work related expense</a:t>
            </a:r>
          </a:p>
          <a:p>
            <a:endParaRPr lang="en-US" baseline="0" dirty="0" smtClean="0"/>
          </a:p>
          <a:p>
            <a:r>
              <a:rPr lang="en-US" baseline="0" dirty="0" smtClean="0"/>
              <a:t>We will discuss each on the following slides</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48</a:t>
            </a:fld>
            <a:endParaRPr lang="en-US" dirty="0"/>
          </a:p>
        </p:txBody>
      </p:sp>
    </p:spTree>
    <p:extLst>
      <p:ext uri="{BB962C8B-B14F-4D97-AF65-F5344CB8AC3E}">
        <p14:creationId xmlns:p14="http://schemas.microsoft.com/office/powerpoint/2010/main" val="2455984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do not automatically give every participant $15/day for transportation – it is based on need, TRE payments are not an entitlement. </a:t>
            </a:r>
          </a:p>
          <a:p>
            <a:r>
              <a:rPr lang="en-US" baseline="0" dirty="0" smtClean="0"/>
              <a:t>Example: if a bus pass is $5 per day and the participant only takes the bus to training, employment, etc. the participant can receive $5 per day </a:t>
            </a:r>
            <a:r>
              <a:rPr lang="en-US" b="1" i="1" baseline="0" dirty="0" smtClean="0"/>
              <a:t>only</a:t>
            </a:r>
            <a:r>
              <a:rPr lang="en-US" baseline="0" dirty="0" smtClean="0"/>
              <a:t> on the days they are participating in employment or training activities. </a:t>
            </a:r>
            <a:endParaRPr lang="en-US" dirty="0" smtClean="0"/>
          </a:p>
          <a:p>
            <a:r>
              <a:rPr lang="en-US" dirty="0" smtClean="0"/>
              <a:t>The </a:t>
            </a:r>
            <a:r>
              <a:rPr lang="en-US" b="1" i="1" dirty="0" smtClean="0"/>
              <a:t>need</a:t>
            </a:r>
            <a:r>
              <a:rPr lang="en-US" dirty="0" smtClean="0"/>
              <a:t> must be documented through </a:t>
            </a:r>
            <a:r>
              <a:rPr lang="en-US" dirty="0" err="1" smtClean="0"/>
              <a:t>MOJobs</a:t>
            </a:r>
            <a:endParaRPr lang="en-US" dirty="0" smtClean="0"/>
          </a:p>
          <a:p>
            <a:r>
              <a:rPr lang="en-US" dirty="0" smtClean="0"/>
              <a:t>Need</a:t>
            </a:r>
            <a:r>
              <a:rPr lang="en-US" baseline="0" dirty="0" smtClean="0"/>
              <a:t> to update with supportive services policy update…</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49</a:t>
            </a:fld>
            <a:endParaRPr lang="en-US" dirty="0"/>
          </a:p>
        </p:txBody>
      </p:sp>
    </p:spTree>
    <p:extLst>
      <p:ext uri="{BB962C8B-B14F-4D97-AF65-F5344CB8AC3E}">
        <p14:creationId xmlns:p14="http://schemas.microsoft.com/office/powerpoint/2010/main" val="11988326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the chart starting  page 31 of the Handbook for information</a:t>
            </a:r>
            <a:r>
              <a:rPr lang="en-US" baseline="0" dirty="0" smtClean="0"/>
              <a:t> about specific expenses and whether TA allowable funds or FNS funds can be used for each</a:t>
            </a:r>
          </a:p>
          <a:p>
            <a:endParaRPr lang="en-US" baseline="0" dirty="0" smtClean="0"/>
          </a:p>
          <a:p>
            <a:r>
              <a:rPr lang="en-US" baseline="0" dirty="0" smtClean="0"/>
              <a:t>Reminder: TA allowable = </a:t>
            </a:r>
            <a:r>
              <a:rPr lang="en-US" baseline="0" dirty="0" err="1" smtClean="0"/>
              <a:t>SkillUP</a:t>
            </a:r>
            <a:r>
              <a:rPr lang="en-US" baseline="0" dirty="0" smtClean="0"/>
              <a:t> volunteers </a:t>
            </a:r>
            <a:r>
              <a:rPr lang="en-US" b="1" i="1" baseline="0" dirty="0" smtClean="0"/>
              <a:t>with</a:t>
            </a:r>
            <a:r>
              <a:rPr lang="en-US" baseline="0" dirty="0" smtClean="0"/>
              <a:t> children</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50</a:t>
            </a:fld>
            <a:endParaRPr lang="en-US" dirty="0"/>
          </a:p>
        </p:txBody>
      </p:sp>
    </p:spTree>
    <p:extLst>
      <p:ext uri="{BB962C8B-B14F-4D97-AF65-F5344CB8AC3E}">
        <p14:creationId xmlns:p14="http://schemas.microsoft.com/office/powerpoint/2010/main" val="2939183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importance of ABAWDS  SkillUp participation hours being reported as it will affect benefits.</a:t>
            </a:r>
          </a:p>
          <a:p>
            <a:endParaRPr lang="en-US" baseline="0" dirty="0" smtClean="0"/>
          </a:p>
          <a:p>
            <a:r>
              <a:rPr lang="en-US" baseline="0" dirty="0" smtClean="0"/>
              <a:t>Reminder – Refer to page 6 of the handbook - </a:t>
            </a:r>
            <a:r>
              <a:rPr lang="en-US" dirty="0"/>
              <a:t>All documentation must be sent to FSD at:  </a:t>
            </a:r>
            <a:r>
              <a:rPr lang="en-US" dirty="0">
                <a:hlinkClick r:id="rId3"/>
              </a:rPr>
              <a:t>DSS.FSD.Agreements@dss.mo.gov</a:t>
            </a:r>
            <a:r>
              <a:rPr lang="en-US" dirty="0"/>
              <a:t> </a:t>
            </a:r>
            <a:r>
              <a:rPr lang="en-US" i="1" dirty="0"/>
              <a:t>and</a:t>
            </a:r>
            <a:r>
              <a:rPr lang="en-US" dirty="0"/>
              <a:t> must be submitted to FSD within 2 business days.</a:t>
            </a:r>
          </a:p>
          <a:p>
            <a:endParaRPr lang="en-US" sz="1600" dirty="0"/>
          </a:p>
          <a:p>
            <a:r>
              <a:rPr lang="en-US" dirty="0"/>
              <a:t>Failure to submit ABAWD hours can result in a participant losing benefits or can prevent them from regaining benefits</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5</a:t>
            </a:fld>
            <a:endParaRPr lang="en-US" dirty="0"/>
          </a:p>
        </p:txBody>
      </p:sp>
    </p:spTree>
    <p:extLst>
      <p:ext uri="{BB962C8B-B14F-4D97-AF65-F5344CB8AC3E}">
        <p14:creationId xmlns:p14="http://schemas.microsoft.com/office/powerpoint/2010/main" val="3420633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barrier for many families. Parents may choose their own provider with child care assistance</a:t>
            </a:r>
          </a:p>
          <a:p>
            <a:endParaRPr lang="en-US" dirty="0" smtClean="0"/>
          </a:p>
        </p:txBody>
      </p:sp>
      <p:sp>
        <p:nvSpPr>
          <p:cNvPr id="4" name="Slide Number Placeholder 3"/>
          <p:cNvSpPr>
            <a:spLocks noGrp="1"/>
          </p:cNvSpPr>
          <p:nvPr>
            <p:ph type="sldNum" sz="quarter" idx="10"/>
          </p:nvPr>
        </p:nvSpPr>
        <p:spPr/>
        <p:txBody>
          <a:bodyPr/>
          <a:lstStyle/>
          <a:p>
            <a:fld id="{48EE060D-BA4E-4FE3-B7B7-C2FA6E7F9B86}" type="slidenum">
              <a:rPr lang="en-US" smtClean="0"/>
              <a:t>52</a:t>
            </a:fld>
            <a:endParaRPr lang="en-US" dirty="0"/>
          </a:p>
        </p:txBody>
      </p:sp>
    </p:spTree>
    <p:extLst>
      <p:ext uri="{BB962C8B-B14F-4D97-AF65-F5344CB8AC3E}">
        <p14:creationId xmlns:p14="http://schemas.microsoft.com/office/powerpoint/2010/main" val="26455911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Refrain from recommending</a:t>
            </a:r>
            <a:r>
              <a:rPr lang="en-US" baseline="0" dirty="0" smtClean="0"/>
              <a:t> specific providers. Encourage participants to visit cc providers themselves to determine if they are a good fit for their child</a:t>
            </a:r>
            <a:endParaRPr lang="en-US" dirty="0" smtClean="0"/>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53</a:t>
            </a:fld>
            <a:endParaRPr lang="en-US" dirty="0"/>
          </a:p>
        </p:txBody>
      </p:sp>
    </p:spTree>
    <p:extLst>
      <p:ext uri="{BB962C8B-B14F-4D97-AF65-F5344CB8AC3E}">
        <p14:creationId xmlns:p14="http://schemas.microsoft.com/office/powerpoint/2010/main" val="36078473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32 of the Handbook</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54</a:t>
            </a:fld>
            <a:endParaRPr lang="en-US" dirty="0"/>
          </a:p>
        </p:txBody>
      </p:sp>
    </p:spTree>
    <p:extLst>
      <p:ext uri="{BB962C8B-B14F-4D97-AF65-F5344CB8AC3E}">
        <p14:creationId xmlns:p14="http://schemas.microsoft.com/office/powerpoint/2010/main" val="20064639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When a participant becomes employed</a:t>
            </a:r>
            <a:r>
              <a:rPr lang="en-US" baseline="0" dirty="0" smtClean="0"/>
              <a:t> his/her benefits may be affected. </a:t>
            </a:r>
            <a:endParaRPr lang="en-US" dirty="0" smtClean="0"/>
          </a:p>
          <a:p>
            <a:r>
              <a:rPr lang="en-US" dirty="0" smtClean="0"/>
              <a:t>Page 32 of Handbook. Remind</a:t>
            </a:r>
            <a:r>
              <a:rPr lang="en-US" baseline="0" dirty="0" smtClean="0"/>
              <a:t> trainees that this is a good thing to discuss with participants up front at their initial meeting and again when they transition to employment. </a:t>
            </a:r>
          </a:p>
          <a:p>
            <a:endParaRPr lang="en-US" baseline="0" dirty="0" smtClean="0"/>
          </a:p>
          <a:p>
            <a:r>
              <a:rPr lang="en-US" baseline="0" dirty="0" smtClean="0"/>
              <a:t>Refer trainee to page 32 for links to applications for child Care and </a:t>
            </a:r>
            <a:r>
              <a:rPr lang="en-US" baseline="0" dirty="0" err="1" smtClean="0"/>
              <a:t>MOHealthNet</a:t>
            </a:r>
            <a:r>
              <a:rPr lang="en-US" baseline="0" dirty="0" smtClean="0"/>
              <a:t> for families</a:t>
            </a:r>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55</a:t>
            </a:fld>
            <a:endParaRPr lang="en-US" dirty="0"/>
          </a:p>
        </p:txBody>
      </p:sp>
    </p:spTree>
    <p:extLst>
      <p:ext uri="{BB962C8B-B14F-4D97-AF65-F5344CB8AC3E}">
        <p14:creationId xmlns:p14="http://schemas.microsoft.com/office/powerpoint/2010/main" val="538087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or state income taxes may be intercepted by child support</a:t>
            </a:r>
            <a:r>
              <a:rPr lang="en-US" baseline="0" dirty="0" smtClean="0"/>
              <a:t>.</a:t>
            </a:r>
          </a:p>
          <a:p>
            <a:r>
              <a:rPr lang="en-US" baseline="0" dirty="0" smtClean="0"/>
              <a:t>Refer trainees to page 32 of the handout for links to information and applications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also benefits to working that need to be emphasized, such as earned income tax credits and child tax credits (for parents)</a:t>
            </a:r>
            <a:endParaRPr lang="en-US" dirty="0" smtClean="0"/>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56</a:t>
            </a:fld>
            <a:endParaRPr lang="en-US" dirty="0"/>
          </a:p>
        </p:txBody>
      </p:sp>
    </p:spTree>
    <p:extLst>
      <p:ext uri="{BB962C8B-B14F-4D97-AF65-F5344CB8AC3E}">
        <p14:creationId xmlns:p14="http://schemas.microsoft.com/office/powerpoint/2010/main" val="33422491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page 33 of the Handbook</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57</a:t>
            </a:fld>
            <a:endParaRPr lang="en-US" dirty="0"/>
          </a:p>
        </p:txBody>
      </p:sp>
    </p:spTree>
    <p:extLst>
      <p:ext uri="{BB962C8B-B14F-4D97-AF65-F5344CB8AC3E}">
        <p14:creationId xmlns:p14="http://schemas.microsoft.com/office/powerpoint/2010/main" val="35955832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Summary Slide</a:t>
            </a:r>
            <a:r>
              <a:rPr lang="en-US" baseline="0" dirty="0" smtClean="0"/>
              <a:t> -- </a:t>
            </a:r>
            <a:r>
              <a:rPr lang="en-US" dirty="0" smtClean="0"/>
              <a:t>Review this slide from earlier</a:t>
            </a:r>
            <a:r>
              <a:rPr lang="en-US" baseline="0" dirty="0" smtClean="0"/>
              <a:t> in the training, reminding the trainees that you have completed the case management pathways to employment. </a:t>
            </a:r>
          </a:p>
          <a:p>
            <a:r>
              <a:rPr lang="en-US" b="1" baseline="0" dirty="0" smtClean="0"/>
              <a:t>Engagement includes:</a:t>
            </a:r>
          </a:p>
          <a:p>
            <a:r>
              <a:rPr lang="en-US" baseline="0" dirty="0" smtClean="0"/>
              <a:t>ABAWD Referrals</a:t>
            </a:r>
          </a:p>
          <a:p>
            <a:r>
              <a:rPr lang="en-US" baseline="0" dirty="0" smtClean="0"/>
              <a:t>Volunteer participation</a:t>
            </a:r>
          </a:p>
          <a:p>
            <a:r>
              <a:rPr lang="en-US" baseline="0" dirty="0" smtClean="0"/>
              <a:t>Marketing and community collaboration</a:t>
            </a:r>
          </a:p>
          <a:p>
            <a:r>
              <a:rPr lang="en-US" baseline="0" dirty="0" smtClean="0"/>
              <a:t>Information Meetings</a:t>
            </a:r>
          </a:p>
          <a:p>
            <a:r>
              <a:rPr lang="en-US" baseline="0" dirty="0" smtClean="0"/>
              <a:t>Case Notes</a:t>
            </a:r>
          </a:p>
          <a:p>
            <a:endParaRPr lang="en-US" baseline="0" dirty="0" smtClean="0"/>
          </a:p>
          <a:p>
            <a:r>
              <a:rPr lang="en-US" b="1" baseline="0" dirty="0" smtClean="0"/>
              <a:t>Assessment and Employability Planning includes:</a:t>
            </a:r>
          </a:p>
          <a:p>
            <a:r>
              <a:rPr lang="en-US" baseline="0" dirty="0" smtClean="0"/>
              <a:t>Assessment checklist</a:t>
            </a:r>
          </a:p>
          <a:p>
            <a:r>
              <a:rPr lang="en-US" baseline="0" dirty="0" smtClean="0"/>
              <a:t>Employment Plan</a:t>
            </a:r>
          </a:p>
          <a:p>
            <a:r>
              <a:rPr lang="en-US" baseline="0" dirty="0" smtClean="0"/>
              <a:t>Forms</a:t>
            </a:r>
          </a:p>
          <a:p>
            <a:r>
              <a:rPr lang="en-US" baseline="0" dirty="0" smtClean="0"/>
              <a:t>Coaching</a:t>
            </a:r>
          </a:p>
          <a:p>
            <a:endParaRPr lang="en-US" baseline="0" dirty="0" smtClean="0"/>
          </a:p>
          <a:p>
            <a:r>
              <a:rPr lang="en-US" b="1" baseline="0" dirty="0" smtClean="0"/>
              <a:t>Participation includes:</a:t>
            </a:r>
          </a:p>
          <a:p>
            <a:r>
              <a:rPr lang="en-US" baseline="0" dirty="0" smtClean="0"/>
              <a:t>Allowable components</a:t>
            </a:r>
          </a:p>
          <a:p>
            <a:r>
              <a:rPr lang="en-US" baseline="0" dirty="0" smtClean="0"/>
              <a:t>Supportive Services – TRE and WRE</a:t>
            </a:r>
          </a:p>
          <a:p>
            <a:endParaRPr lang="en-US" baseline="0" dirty="0" smtClean="0"/>
          </a:p>
          <a:p>
            <a:r>
              <a:rPr lang="en-US" b="1" baseline="0" dirty="0" smtClean="0"/>
              <a:t>Employment and Transition</a:t>
            </a:r>
          </a:p>
          <a:p>
            <a:r>
              <a:rPr lang="en-US" b="0" baseline="0" dirty="0" smtClean="0"/>
              <a:t>Job Placement</a:t>
            </a:r>
          </a:p>
          <a:p>
            <a:r>
              <a:rPr lang="en-US" baseline="0" dirty="0" smtClean="0"/>
              <a:t>Reporting Requirements</a:t>
            </a:r>
          </a:p>
          <a:p>
            <a:r>
              <a:rPr lang="en-US" baseline="0" dirty="0" smtClean="0"/>
              <a:t>How benefits will be affected</a:t>
            </a:r>
          </a:p>
          <a:p>
            <a:r>
              <a:rPr lang="en-US" baseline="0" dirty="0" smtClean="0"/>
              <a:t>Additional services and resources for working families</a:t>
            </a:r>
          </a:p>
          <a:p>
            <a:pPr algn="ctr"/>
            <a:r>
              <a:rPr lang="en-US" baseline="0" dirty="0" smtClean="0"/>
              <a:t>m</a:t>
            </a:r>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58</a:t>
            </a:fld>
            <a:endParaRPr lang="en-US" dirty="0"/>
          </a:p>
        </p:txBody>
      </p:sp>
    </p:spTree>
    <p:extLst>
      <p:ext uri="{BB962C8B-B14F-4D97-AF65-F5344CB8AC3E}">
        <p14:creationId xmlns:p14="http://schemas.microsoft.com/office/powerpoint/2010/main" val="33193990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Go over tabs on the MERIC website. </a:t>
            </a:r>
          </a:p>
          <a:p>
            <a:endParaRPr lang="en-US" dirty="0" smtClean="0"/>
          </a:p>
          <a:p>
            <a:r>
              <a:rPr lang="en-US" dirty="0" smtClean="0"/>
              <a:t>Missouri</a:t>
            </a:r>
            <a:r>
              <a:rPr lang="en-US" baseline="0" dirty="0" smtClean="0"/>
              <a:t> is unique in that Economic Development, Workforce Development, Labor Market Information and Research are all co-located in one department.   </a:t>
            </a:r>
            <a:r>
              <a:rPr lang="en-US" dirty="0" smtClean="0"/>
              <a:t>Since</a:t>
            </a:r>
            <a:r>
              <a:rPr lang="en-US" baseline="0" dirty="0" smtClean="0"/>
              <a:t> we are housed in the same agency, we know each other and have build good working relationships, making it much easier to share information regarding industries and occupations in Missouri.</a:t>
            </a:r>
            <a:endParaRPr lang="en-US" dirty="0"/>
          </a:p>
        </p:txBody>
      </p:sp>
      <p:sp>
        <p:nvSpPr>
          <p:cNvPr id="4" name="Slide Number Placeholder 3"/>
          <p:cNvSpPr>
            <a:spLocks noGrp="1"/>
          </p:cNvSpPr>
          <p:nvPr>
            <p:ph type="sldNum" sz="quarter" idx="10"/>
          </p:nvPr>
        </p:nvSpPr>
        <p:spPr/>
        <p:txBody>
          <a:bodyPr/>
          <a:lstStyle/>
          <a:p>
            <a:fld id="{83723A07-7BB8-43E6-BB00-025CAE4BF79F}" type="slidenum">
              <a:rPr lang="en-US" smtClean="0"/>
              <a:t>59</a:t>
            </a:fld>
            <a:endParaRPr lang="en-US" dirty="0"/>
          </a:p>
        </p:txBody>
      </p:sp>
    </p:spTree>
    <p:extLst>
      <p:ext uri="{BB962C8B-B14F-4D97-AF65-F5344CB8AC3E}">
        <p14:creationId xmlns:p14="http://schemas.microsoft.com/office/powerpoint/2010/main" val="29162201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latin typeface="Calibri" panose="020F0502020204030204" pitchFamily="34" charset="0"/>
              </a:rPr>
              <a:t>We hear the</a:t>
            </a:r>
            <a:r>
              <a:rPr lang="en-US" baseline="0" dirty="0" smtClean="0">
                <a:latin typeface="Calibri" panose="020F0502020204030204" pitchFamily="34" charset="0"/>
              </a:rPr>
              <a:t> term Labor Market Information or LMI a lot, but what is it?  </a:t>
            </a:r>
          </a:p>
          <a:p>
            <a:pPr defTabSz="931774"/>
            <a:endParaRPr lang="en-US" baseline="0" dirty="0" smtClean="0">
              <a:latin typeface="Calibri" panose="020F0502020204030204" pitchFamily="34" charset="0"/>
            </a:endParaRPr>
          </a:p>
          <a:p>
            <a:pPr defTabSz="931774"/>
            <a:r>
              <a:rPr lang="en-US" dirty="0" smtClean="0">
                <a:latin typeface="Calibri" panose="020F0502020204030204" pitchFamily="34" charset="0"/>
              </a:rPr>
              <a:t>Labor </a:t>
            </a:r>
            <a:r>
              <a:rPr lang="en-US" dirty="0">
                <a:latin typeface="Calibri" panose="020F0502020204030204" pitchFamily="34" charset="0"/>
              </a:rPr>
              <a:t>Market Information </a:t>
            </a:r>
            <a:r>
              <a:rPr lang="en-US" dirty="0" smtClean="0">
                <a:latin typeface="Calibri" panose="020F0502020204030204" pitchFamily="34" charset="0"/>
              </a:rPr>
              <a:t>is </a:t>
            </a:r>
            <a:r>
              <a:rPr lang="en-US" dirty="0">
                <a:latin typeface="Calibri" panose="020F0502020204030204" pitchFamily="34" charset="0"/>
              </a:rPr>
              <a:t>all </a:t>
            </a:r>
            <a:r>
              <a:rPr lang="en-US" dirty="0" smtClean="0">
                <a:latin typeface="Calibri" panose="020F0502020204030204" pitchFamily="34" charset="0"/>
              </a:rPr>
              <a:t>the quantitative data, like numbers and statistics, and qualitative information, or the personal stories to support the data, related </a:t>
            </a:r>
            <a:r>
              <a:rPr lang="en-US" dirty="0">
                <a:latin typeface="Calibri" panose="020F0502020204030204" pitchFamily="34" charset="0"/>
              </a:rPr>
              <a:t>to employment and the workforce.  The goal of LMI is to help customers make informed plans, choices, and decisions for a variety of purposes, including business investment decision making, career planning and preparation, education and training offerings, job search opportunities, hiring, and public or private workforce investments.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A4B5D9-84B5-4F21-AF6D-1DE5FDF64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5167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A good starting point for Labor Market Information is th</a:t>
            </a:r>
            <a:r>
              <a:rPr lang="en-US" baseline="0" dirty="0" smtClean="0"/>
              <a:t>e annual Missouri Economic Report. </a:t>
            </a:r>
            <a:r>
              <a:rPr lang="en-US" dirty="0" smtClean="0"/>
              <a:t>This report </a:t>
            </a:r>
            <a:r>
              <a:rPr lang="en-US" baseline="0" dirty="0" smtClean="0"/>
              <a:t>provides a nice overview of what is happening in the state with high-level measures of economic health, like per capita income, labor force information, unemployment and changes in employment by industry.   </a:t>
            </a:r>
          </a:p>
          <a:p>
            <a:endParaRPr lang="en-US" baseline="0" dirty="0" smtClean="0"/>
          </a:p>
          <a:p>
            <a:r>
              <a:rPr lang="en-US" baseline="0" dirty="0" smtClean="0"/>
              <a:t>Knowing your area of the state is a key part of identifying the occupations that may be needed to support the local economy.   In a supplementary section, data is prepared in a regional summary and is specific to that area and its economy.  As you know, the economies of each region of the state vary greatly based on the industries and occupations located there, and understanding the local workforce demographics, industry, and labor market data is a crucial first step of the analysis process.  </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723A07-7BB8-43E6-BB00-025CAE4BF7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72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Handbook page 7</a:t>
            </a:r>
          </a:p>
          <a:p>
            <a:endParaRPr lang="en-US" dirty="0" smtClean="0"/>
          </a:p>
          <a:p>
            <a:r>
              <a:rPr lang="en-US" dirty="0" smtClean="0"/>
              <a:t>*Unemployment in any state, *pregnancy in any trimester</a:t>
            </a:r>
          </a:p>
          <a:p>
            <a:endParaRPr lang="en-US" dirty="0" smtClean="0"/>
          </a:p>
          <a:p>
            <a:r>
              <a:rPr lang="en-US" dirty="0" smtClean="0"/>
              <a:t>Handout checklist. Discuss how the provider might obtain</a:t>
            </a:r>
            <a:r>
              <a:rPr lang="en-US" baseline="0" dirty="0" smtClean="0"/>
              <a:t> this information in conversation. Participants may have a change of circumstance while participating in the program. (e.g. “I just found out I am pregnant”, “I started a rehab program”.</a:t>
            </a:r>
          </a:p>
          <a:p>
            <a:endParaRPr lang="en-US" baseline="0" dirty="0" smtClean="0"/>
          </a:p>
          <a:p>
            <a:r>
              <a:rPr lang="en-US" baseline="0" dirty="0" smtClean="0"/>
              <a:t>Must report to FSD as soon as it becomes known that an ABAWD may have become exempt from participation</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6</a:t>
            </a:fld>
            <a:endParaRPr lang="en-US" dirty="0"/>
          </a:p>
        </p:txBody>
      </p:sp>
    </p:spTree>
    <p:extLst>
      <p:ext uri="{BB962C8B-B14F-4D97-AF65-F5344CB8AC3E}">
        <p14:creationId xmlns:p14="http://schemas.microsoft.com/office/powerpoint/2010/main" val="27693484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way to learn</a:t>
            </a:r>
            <a:r>
              <a:rPr lang="en-US" baseline="0" dirty="0" smtClean="0"/>
              <a:t> about the immediate current needs of employers is through job ads, also known as R</a:t>
            </a:r>
            <a:r>
              <a:rPr lang="en-US" dirty="0" smtClean="0"/>
              <a:t>eal Time data, </a:t>
            </a:r>
            <a:r>
              <a:rPr lang="en-US" baseline="0" dirty="0" smtClean="0"/>
              <a:t>and the Real Time Labor Market Summary highlights information from the ads.   MERIC uses Burning Glass, a tool that spiders to about 35,000 different web sites with job postings and gathers different pieces of information about the job, such as title, location, education level, skills, and certifications as examples.  This information is added to a database that we can query to gather intelligence on the job openings advertised by employers based on their needs.  </a:t>
            </a:r>
          </a:p>
          <a:p>
            <a:endParaRPr lang="en-US" baseline="0" dirty="0" smtClean="0"/>
          </a:p>
          <a:p>
            <a:r>
              <a:rPr lang="en-US" baseline="0" dirty="0" smtClean="0"/>
              <a:t>The Real Time Labor Market Summary is compiled using data from Burning Glass and prepared for the state and regions each quarter.  Each update includes –</a:t>
            </a:r>
          </a:p>
          <a:p>
            <a:pPr marL="174708" indent="-174708">
              <a:buFont typeface="Arial" panose="020B0604020202020204" pitchFamily="34" charset="0"/>
              <a:buChar char="•"/>
            </a:pPr>
            <a:r>
              <a:rPr lang="en-US" baseline="0" dirty="0" smtClean="0"/>
              <a:t>A high-level summary of the job postings for the state or region.</a:t>
            </a:r>
          </a:p>
          <a:p>
            <a:pPr marL="174708" indent="-174708">
              <a:buFont typeface="Arial" panose="020B0604020202020204" pitchFamily="34" charset="0"/>
              <a:buChar char="•"/>
            </a:pPr>
            <a:r>
              <a:rPr lang="en-US" baseline="0" dirty="0" smtClean="0"/>
              <a:t>Industries with the most job postings.</a:t>
            </a:r>
          </a:p>
          <a:p>
            <a:pPr marL="174708" indent="-174708">
              <a:buFont typeface="Arial" panose="020B0604020202020204" pitchFamily="34" charset="0"/>
              <a:buChar char="•"/>
            </a:pPr>
            <a:r>
              <a:rPr lang="en-US" baseline="0" dirty="0" smtClean="0"/>
              <a:t>Cities where the jobs are located.</a:t>
            </a:r>
          </a:p>
          <a:p>
            <a:pPr marL="174708" indent="-174708">
              <a:buFont typeface="Arial" panose="020B0604020202020204" pitchFamily="34" charset="0"/>
              <a:buChar char="•"/>
            </a:pPr>
            <a:r>
              <a:rPr lang="en-US" baseline="0" dirty="0" smtClean="0"/>
              <a:t>Employers with the highest number of job ads, representing opportunities for jobseekers to apply when skill sets match.</a:t>
            </a:r>
          </a:p>
          <a:p>
            <a:pPr marL="174708" indent="-174708">
              <a:buFont typeface="Arial" panose="020B0604020202020204" pitchFamily="34" charset="0"/>
              <a:buChar char="•"/>
            </a:pPr>
            <a:r>
              <a:rPr lang="en-US" baseline="0" dirty="0" smtClean="0"/>
              <a:t>The type of job that is posted.   For example, employers tend to post for full-time, permanent jobs when they are confident in the position’s outlook.   Otherwise, the job may be posted as part-time or a short-term contract position.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18C4F-CD72-4F66-B919-20B092786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0322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part of the</a:t>
            </a:r>
            <a:r>
              <a:rPr lang="en-US" baseline="0" dirty="0" smtClean="0"/>
              <a:t> Real Time Summary focuses on the occupations found in the job ads.   Each report lists the top 10 occupations posted in the Now, Next, or Later categories.   MERIC uses the system of Now, Next and Later in its publications as an easy indicator of the education and/or training required for occupations.    </a:t>
            </a:r>
          </a:p>
          <a:p>
            <a:pPr marL="178027" indent="-178027">
              <a:buFont typeface="Arial" panose="020B0604020202020204" pitchFamily="34" charset="0"/>
              <a:buChar char="•"/>
            </a:pPr>
            <a:r>
              <a:rPr lang="en-US" b="1" baseline="0" dirty="0" smtClean="0"/>
              <a:t>NOW</a:t>
            </a:r>
            <a:r>
              <a:rPr lang="en-US" baseline="0" dirty="0" smtClean="0"/>
              <a:t> – jobs typically require short-term on the job training. </a:t>
            </a:r>
          </a:p>
          <a:p>
            <a:pPr marL="178027" indent="-178027">
              <a:buFont typeface="Arial" panose="020B0604020202020204" pitchFamily="34" charset="0"/>
              <a:buChar char="•"/>
            </a:pPr>
            <a:r>
              <a:rPr lang="en-US" b="1" baseline="0" dirty="0" smtClean="0"/>
              <a:t>NEXT </a:t>
            </a:r>
            <a:r>
              <a:rPr lang="en-US" baseline="0" dirty="0" smtClean="0"/>
              <a:t>– occupations require some type of education or training beyond a high school diploma such as an associate’s degree, apprenticeship, certification or industry recognized credential.</a:t>
            </a:r>
          </a:p>
          <a:p>
            <a:pPr marL="178027" indent="-178027">
              <a:buFont typeface="Arial" panose="020B0604020202020204" pitchFamily="34" charset="0"/>
              <a:buChar char="•"/>
            </a:pPr>
            <a:r>
              <a:rPr lang="en-US" b="1" baseline="0" dirty="0" smtClean="0"/>
              <a:t>LATER</a:t>
            </a:r>
            <a:r>
              <a:rPr lang="en-US" baseline="0" dirty="0" smtClean="0"/>
              <a:t> – jobs require a bachelor’s degree or beyond.</a:t>
            </a:r>
          </a:p>
          <a:p>
            <a:endParaRPr lang="en-US" dirty="0" smtClean="0"/>
          </a:p>
          <a:p>
            <a:r>
              <a:rPr lang="en-US" dirty="0" smtClean="0"/>
              <a:t>An occupation appearing</a:t>
            </a:r>
            <a:r>
              <a:rPr lang="en-US" baseline="0" dirty="0" smtClean="0"/>
              <a:t> on the Top 10 lists is featured with each Summary.   Job information includes typical duties for people that work in the occupation, skills, certifications, and wages.   Top employers are also listed.</a:t>
            </a:r>
          </a:p>
          <a:p>
            <a:endParaRPr lang="en-US" baseline="0" dirty="0" smtClean="0"/>
          </a:p>
          <a:p>
            <a:r>
              <a:rPr lang="en-US" baseline="0" dirty="0" smtClean="0"/>
              <a:t>A quick note on Burning Glass – this and other similar tools have limitations.   Certain occupations tend not to be advertised in the newspaper or online and may be underrepresented in the data.   For example, construction jobs are often hired through word of mouth or recommendations vs. an online ad.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518C4F-CD72-4F66-B919-20B0927864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74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 Real-Time</a:t>
            </a:r>
            <a:r>
              <a:rPr lang="en-US" baseline="0" dirty="0" smtClean="0"/>
              <a:t> data captures current needs, projections are an indicator of the long-term outlook for occupations.</a:t>
            </a:r>
          </a:p>
          <a:p>
            <a:endParaRPr lang="en-US" baseline="0" dirty="0" smtClean="0"/>
          </a:p>
          <a:p>
            <a:r>
              <a:rPr lang="en-US" dirty="0" smtClean="0"/>
              <a:t>Long-term Projections</a:t>
            </a:r>
            <a:r>
              <a:rPr lang="en-US" baseline="0" dirty="0" smtClean="0"/>
              <a:t> are compiled every other year for a 10 year period.   The next round of projections thru 2026 will be released soon.  </a:t>
            </a:r>
          </a:p>
          <a:p>
            <a:endParaRPr lang="en-US" baseline="0" dirty="0" smtClean="0"/>
          </a:p>
          <a:p>
            <a:r>
              <a:rPr lang="en-US" baseline="0" dirty="0" smtClean="0"/>
              <a:t> The statewide projections are also sorted in different ways in quick answer reports – </a:t>
            </a:r>
          </a:p>
          <a:p>
            <a:pPr>
              <a:buFont typeface="Arial" pitchFamily="34" charset="0"/>
              <a:buChar char="•"/>
            </a:pPr>
            <a:r>
              <a:rPr lang="en-US" baseline="0" dirty="0" smtClean="0"/>
              <a:t> Most openings – based on total openings</a:t>
            </a:r>
          </a:p>
          <a:p>
            <a:pPr>
              <a:buFont typeface="Arial" pitchFamily="34" charset="0"/>
              <a:buChar char="•"/>
            </a:pPr>
            <a:r>
              <a:rPr lang="en-US" baseline="0" dirty="0" smtClean="0"/>
              <a:t> Fastest growing – based on the percentage change in employment</a:t>
            </a:r>
          </a:p>
          <a:p>
            <a:pPr>
              <a:buFont typeface="Arial" pitchFamily="34" charset="0"/>
              <a:buChar char="•"/>
            </a:pPr>
            <a:r>
              <a:rPr lang="en-US" baseline="0" dirty="0" smtClean="0"/>
              <a:t> Highest wage – based on average wage</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70F362-2A54-41B7-9825-EB9B4B587D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4451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aseline="0" dirty="0" smtClean="0"/>
              <a:t>Projections are also prepared for the 10 regions of the state for the 800 plus occupations.   The worksheet on the screen is just a small sample of information as an example.</a:t>
            </a:r>
          </a:p>
          <a:p>
            <a:endParaRPr lang="en-US" baseline="0" dirty="0" smtClean="0"/>
          </a:p>
          <a:p>
            <a:r>
              <a:rPr lang="en-US" baseline="0" dirty="0" smtClean="0"/>
              <a:t>Missouri includes extra pieces of information with the occupation titles to add value to the data.  </a:t>
            </a:r>
          </a:p>
          <a:p>
            <a:pPr marL="178027" indent="-178027">
              <a:buFont typeface="Arial" panose="020B0604020202020204" pitchFamily="34" charset="0"/>
              <a:buChar char="•"/>
            </a:pPr>
            <a:r>
              <a:rPr lang="en-US" b="1" baseline="0" dirty="0" smtClean="0"/>
              <a:t>Career Grade </a:t>
            </a:r>
            <a:r>
              <a:rPr lang="en-US" baseline="0" dirty="0" smtClean="0"/>
              <a:t>– More about Career Grades when we discuss the publication later in this session.</a:t>
            </a:r>
          </a:p>
          <a:p>
            <a:pPr marL="178027" indent="-178027" defTabSz="949478">
              <a:buFont typeface="Arial" panose="020B0604020202020204" pitchFamily="34" charset="0"/>
              <a:buChar char="•"/>
            </a:pPr>
            <a:r>
              <a:rPr lang="en-US" b="1" dirty="0"/>
              <a:t>SOC Code </a:t>
            </a:r>
            <a:r>
              <a:rPr lang="en-US" dirty="0"/>
              <a:t>– or the Standard Occupation Code that is assigned to each occupation. </a:t>
            </a:r>
          </a:p>
          <a:p>
            <a:pPr marL="178027" indent="-178027" defTabSz="949478">
              <a:buFont typeface="Arial" panose="020B0604020202020204" pitchFamily="34" charset="0"/>
              <a:buChar char="•"/>
            </a:pPr>
            <a:r>
              <a:rPr lang="en-US" b="1" dirty="0"/>
              <a:t>Employment Numbers </a:t>
            </a:r>
            <a:r>
              <a:rPr lang="en-US" dirty="0"/>
              <a:t>– baseline and projected employment in 2024.</a:t>
            </a:r>
          </a:p>
          <a:p>
            <a:pPr marL="178027" indent="-178027" defTabSz="949478">
              <a:buFont typeface="Arial" panose="020B0604020202020204" pitchFamily="34" charset="0"/>
              <a:buChar char="•"/>
            </a:pPr>
            <a:r>
              <a:rPr lang="en-US" b="1" dirty="0"/>
              <a:t>Employment Change </a:t>
            </a:r>
            <a:r>
              <a:rPr lang="en-US" dirty="0"/>
              <a:t>– the net number and percentage change of employment from the start to end of the projection period.</a:t>
            </a:r>
          </a:p>
          <a:p>
            <a:pPr marL="178027" indent="-178027" defTabSz="949478">
              <a:buFont typeface="Arial" panose="020B0604020202020204" pitchFamily="34" charset="0"/>
              <a:buChar char="•"/>
            </a:pPr>
            <a:r>
              <a:rPr lang="en-US" b="1" dirty="0"/>
              <a:t>Annual Wages </a:t>
            </a:r>
            <a:r>
              <a:rPr lang="en-US" dirty="0"/>
              <a:t>– Annual wages are presented at 4 different levels.  Entry for those just starting to work in the occupation, Mean or Average wage, Median, and Experienced as people who have been working in the occupation for a longer period of time.  Wages are from the Occupational Employment Statistics system.   We’ll also show a tool to look up wages for occupations during this session.</a:t>
            </a:r>
          </a:p>
          <a:p>
            <a:pPr marL="178027" indent="-178027" defTabSz="949478">
              <a:buFont typeface="Arial" panose="020B0604020202020204" pitchFamily="34" charset="0"/>
              <a:buChar char="•"/>
            </a:pPr>
            <a:r>
              <a:rPr lang="en-US" b="1" dirty="0"/>
              <a:t>Job openings </a:t>
            </a:r>
            <a:r>
              <a:rPr lang="en-US" dirty="0"/>
              <a:t>– Growth openings are when businesses are growing and need more people.  Replacement openings are a result of people leaving jobs for different reasons such as retirement, a different job or leaving the workforce.  Total openings is the sum of growth and replacement jobs. </a:t>
            </a:r>
          </a:p>
          <a:p>
            <a:pPr marL="178027" indent="-178027" defTabSz="949478">
              <a:buFont typeface="Arial" panose="020B0604020202020204" pitchFamily="34" charset="0"/>
              <a:buChar char="•"/>
            </a:pPr>
            <a:r>
              <a:rPr lang="en-US" b="1" dirty="0"/>
              <a:t>Typical Education Required </a:t>
            </a:r>
            <a:r>
              <a:rPr lang="en-US" dirty="0"/>
              <a:t>– The level of education usually required for the </a:t>
            </a:r>
            <a:r>
              <a:rPr lang="en-US" dirty="0" smtClean="0"/>
              <a:t>occupation.</a:t>
            </a:r>
            <a:endParaRPr lang="en-US" dirty="0"/>
          </a:p>
          <a:p>
            <a:pPr marL="178027" indent="-178027" defTabSz="949478">
              <a:buFont typeface="Arial" panose="020B0604020202020204" pitchFamily="34" charset="0"/>
              <a:buChar char="•"/>
            </a:pPr>
            <a:r>
              <a:rPr lang="en-US" b="1" dirty="0"/>
              <a:t>Typical Experience Required </a:t>
            </a:r>
            <a:r>
              <a:rPr lang="en-US" dirty="0"/>
              <a:t>– The experience typically required for success working at that </a:t>
            </a:r>
            <a:r>
              <a:rPr lang="en-US" dirty="0" smtClean="0"/>
              <a:t>job.</a:t>
            </a:r>
            <a:endParaRPr lang="en-US" dirty="0"/>
          </a:p>
          <a:p>
            <a:pPr marL="178027" indent="-178027" defTabSz="949478">
              <a:buFont typeface="Arial" panose="020B0604020202020204" pitchFamily="34" charset="0"/>
              <a:buChar char="•"/>
            </a:pPr>
            <a:r>
              <a:rPr lang="en-US" b="1" dirty="0" smtClean="0"/>
              <a:t>Typical </a:t>
            </a:r>
            <a:r>
              <a:rPr lang="en-US" b="1" dirty="0"/>
              <a:t>Job Training </a:t>
            </a:r>
            <a:r>
              <a:rPr lang="en-US" dirty="0"/>
              <a:t>– The level of training usually required for the </a:t>
            </a:r>
            <a:r>
              <a:rPr lang="en-US" dirty="0" smtClean="0"/>
              <a:t>job.</a:t>
            </a:r>
            <a:endParaRPr lang="en-US" dirty="0"/>
          </a:p>
          <a:p>
            <a:pPr marL="178027" indent="-178027" defTabSz="949478">
              <a:buFont typeface="Arial" panose="020B0604020202020204" pitchFamily="34" charset="0"/>
              <a:buChar char="•"/>
            </a:pPr>
            <a:r>
              <a:rPr lang="en-US" b="1" dirty="0"/>
              <a:t>Typical </a:t>
            </a:r>
            <a:r>
              <a:rPr lang="en-US" b="1" dirty="0" err="1"/>
              <a:t>WorkKeys</a:t>
            </a:r>
            <a:r>
              <a:rPr lang="en-US" b="1" dirty="0"/>
              <a:t> </a:t>
            </a:r>
            <a:r>
              <a:rPr lang="en-US" b="1" dirty="0" smtClean="0"/>
              <a:t>Score </a:t>
            </a:r>
            <a:r>
              <a:rPr lang="en-US" dirty="0" smtClean="0"/>
              <a:t>– </a:t>
            </a:r>
            <a:r>
              <a:rPr lang="en-US" dirty="0"/>
              <a:t>The </a:t>
            </a:r>
            <a:r>
              <a:rPr lang="en-US" dirty="0" err="1"/>
              <a:t>WorkKeys</a:t>
            </a:r>
            <a:r>
              <a:rPr lang="en-US" dirty="0"/>
              <a:t> scores </a:t>
            </a:r>
            <a:r>
              <a:rPr lang="en-US" dirty="0" smtClean="0"/>
              <a:t>generally </a:t>
            </a:r>
            <a:r>
              <a:rPr lang="en-US" dirty="0"/>
              <a:t>required for success in the occupation.  </a:t>
            </a:r>
            <a:r>
              <a:rPr lang="en-US" dirty="0" smtClean="0"/>
              <a:t>Names </a:t>
            </a:r>
            <a:r>
              <a:rPr lang="en-US" dirty="0"/>
              <a:t>of the </a:t>
            </a:r>
            <a:r>
              <a:rPr lang="en-US" dirty="0" err="1"/>
              <a:t>WorkKeys</a:t>
            </a:r>
            <a:r>
              <a:rPr lang="en-US" dirty="0"/>
              <a:t> assessments have changed to and will be updated with the next round of projections.   </a:t>
            </a:r>
          </a:p>
          <a:p>
            <a:pPr marL="178027" indent="-178027" defTabSz="949478">
              <a:buFont typeface="Arial" panose="020B0604020202020204" pitchFamily="34" charset="0"/>
              <a:buChar char="•"/>
            </a:pPr>
            <a:endParaRPr lang="en-US" i="1" dirty="0">
              <a:solidFill>
                <a:srgbClr val="FF0000"/>
              </a:solidFill>
            </a:endParaRPr>
          </a:p>
          <a:p>
            <a:pPr defTabSz="949478"/>
            <a:r>
              <a:rPr lang="en-US" dirty="0" smtClean="0">
                <a:solidFill>
                  <a:schemeClr val="tx1"/>
                </a:solidFill>
              </a:rPr>
              <a:t>Occupations with</a:t>
            </a:r>
            <a:r>
              <a:rPr lang="en-US" baseline="0" dirty="0" smtClean="0">
                <a:solidFill>
                  <a:schemeClr val="tx1"/>
                </a:solidFill>
              </a:rPr>
              <a:t> good growth numbers and a high number of openings are potential opportunities for jobseekers and are anther piece the puzzle of determining occupational demand.</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4757F-4568-4E60-B1A9-2060B372F8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0607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a:t>One of the publications based on the long-term projections is Career Grades.  </a:t>
            </a:r>
            <a:r>
              <a:rPr lang="en-US" dirty="0" smtClean="0"/>
              <a:t>Since most people are familiar with the common grading system</a:t>
            </a:r>
            <a:r>
              <a:rPr lang="en-US" baseline="0" dirty="0" smtClean="0"/>
              <a:t> of A through F used in school, </a:t>
            </a:r>
            <a:r>
              <a:rPr lang="en-US" dirty="0" smtClean="0"/>
              <a:t>Career </a:t>
            </a:r>
            <a:r>
              <a:rPr lang="en-US" dirty="0"/>
              <a:t>Grades </a:t>
            </a:r>
            <a:r>
              <a:rPr lang="en-US" dirty="0" smtClean="0"/>
              <a:t>are a quick </a:t>
            </a:r>
            <a:r>
              <a:rPr lang="en-US" dirty="0"/>
              <a:t>and easy tool to help compare the future outlook of occupations in Missouri.  </a:t>
            </a:r>
            <a:endParaRPr lang="en-US" dirty="0" smtClean="0"/>
          </a:p>
          <a:p>
            <a:pPr defTabSz="931774"/>
            <a:endParaRPr lang="en-US" dirty="0"/>
          </a:p>
          <a:p>
            <a:pPr defTabSz="931774"/>
            <a:r>
              <a:rPr lang="en-US" dirty="0" smtClean="0"/>
              <a:t>Career </a:t>
            </a:r>
            <a:r>
              <a:rPr lang="en-US" dirty="0"/>
              <a:t>Grades are calculated for each of the 800 plus occupations using an objective formula and based on:</a:t>
            </a:r>
          </a:p>
          <a:p>
            <a:pPr defTabSz="931774">
              <a:buFont typeface="Arial" pitchFamily="34" charset="0"/>
              <a:buChar char="•"/>
            </a:pPr>
            <a:r>
              <a:rPr lang="en-US" dirty="0"/>
              <a:t> Total job openings</a:t>
            </a:r>
          </a:p>
          <a:p>
            <a:pPr defTabSz="931774">
              <a:buFont typeface="Arial" pitchFamily="34" charset="0"/>
              <a:buChar char="•"/>
            </a:pPr>
            <a:r>
              <a:rPr lang="en-US" dirty="0"/>
              <a:t> Percent growth</a:t>
            </a:r>
          </a:p>
          <a:p>
            <a:pPr defTabSz="931774">
              <a:buFont typeface="Arial" pitchFamily="34" charset="0"/>
              <a:buChar char="•"/>
            </a:pPr>
            <a:r>
              <a:rPr lang="en-US" dirty="0"/>
              <a:t> Average wage</a:t>
            </a:r>
          </a:p>
          <a:p>
            <a:pPr defTabSz="931774"/>
            <a:endParaRPr lang="en-US" dirty="0"/>
          </a:p>
          <a:p>
            <a:pPr defTabSz="931774"/>
            <a:r>
              <a:rPr lang="en-US" dirty="0"/>
              <a:t>A letter grade of A-F is assigned based on the results of the calculation</a:t>
            </a:r>
            <a:r>
              <a:rPr lang="en-US" dirty="0" smtClean="0"/>
              <a:t>.  Higher</a:t>
            </a:r>
            <a:r>
              <a:rPr lang="en-US" baseline="0" dirty="0" smtClean="0"/>
              <a:t> letter grades mean a better outlook for the occupation.  </a:t>
            </a:r>
            <a:endParaRPr lang="en-US" dirty="0"/>
          </a:p>
          <a:p>
            <a:pPr defTabSz="931774"/>
            <a:endParaRPr lang="en-US" dirty="0"/>
          </a:p>
          <a:p>
            <a:pPr defTabSz="931774"/>
            <a:endParaRPr lang="en-US" dirty="0"/>
          </a:p>
          <a:p>
            <a:pPr defTabSz="931774"/>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4757F-4568-4E60-B1A9-2060B372F8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8210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Analysis</a:t>
            </a:r>
            <a:r>
              <a:rPr lang="en-US" baseline="0" dirty="0" smtClean="0"/>
              <a:t> of occupations in the A, B and C grade levels is performed.  Occupations in the grade levels, the blue bars, are compared to all occupations, the gray bars, for wages and number of openings.   The comparison provides insight on the outlook of the grade level  occupations.   </a:t>
            </a:r>
          </a:p>
          <a:p>
            <a:endParaRPr lang="en-US" baseline="0" dirty="0" smtClean="0"/>
          </a:p>
          <a:p>
            <a:r>
              <a:rPr lang="en-US" baseline="0" dirty="0" smtClean="0"/>
              <a:t>The second part of the analysis includes a list of in-demand occupations by the career grade and high number of total openings.  The career opportunities are listed in the Now, Next and Later categories, based on the education and training typically required for success in the occupation.</a:t>
            </a:r>
          </a:p>
          <a:p>
            <a:endParaRPr lang="en-US" dirty="0" smtClean="0"/>
          </a:p>
          <a:p>
            <a:r>
              <a:rPr lang="en-US" dirty="0" smtClean="0"/>
              <a:t>The same type of analysis is also conducted for each of the regions.   </a:t>
            </a:r>
            <a:endParaRPr lang="en-US" baseline="0" dirty="0" smtClean="0"/>
          </a:p>
          <a:p>
            <a:endParaRPr lang="en-US" baseline="0" dirty="0" smtClean="0"/>
          </a:p>
          <a:p>
            <a:r>
              <a:rPr lang="en-US" baseline="0" dirty="0" smtClean="0"/>
              <a:t>In-demand occupations for the region are also listed by the career grade and number of total openings in the Now, Next and Later categories.   Since the regional economies vary greatly in Missouri, the in-demand jobs and grade may be different in different areas of the state.</a:t>
            </a:r>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84757F-4568-4E60-B1A9-2060B372F8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350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second piece of research from</a:t>
            </a:r>
            <a:r>
              <a:rPr lang="en-US" baseline="0" dirty="0" smtClean="0"/>
              <a:t> projections highlights middle-skill jobs.  </a:t>
            </a:r>
            <a:r>
              <a:rPr lang="en-US" dirty="0" smtClean="0"/>
              <a:t>Middle-skill</a:t>
            </a:r>
            <a:r>
              <a:rPr lang="en-US" baseline="0" dirty="0" smtClean="0"/>
              <a:t> jobs are an important part of Missouri’s economy.   Did you know that 40% of Missourians work in middle-skill jobs?   With over 300,000 openings projected by 2024, more workers will be needed for these jobs.  </a:t>
            </a:r>
          </a:p>
          <a:p>
            <a:endParaRPr lang="en-US" baseline="0" dirty="0" smtClean="0"/>
          </a:p>
          <a:p>
            <a:r>
              <a:rPr lang="en-US" baseline="0" dirty="0" smtClean="0"/>
              <a:t>Not all individuals want to pursue a 4 year degree.  Middle-skill </a:t>
            </a:r>
            <a:r>
              <a:rPr lang="en-US" dirty="0" smtClean="0"/>
              <a:t>occupations typically require some type</a:t>
            </a:r>
            <a:r>
              <a:rPr lang="en-US" baseline="0" dirty="0" smtClean="0"/>
              <a:t> of education or training beyond a high school diploma and </a:t>
            </a:r>
            <a:r>
              <a:rPr lang="en-US" dirty="0" smtClean="0"/>
              <a:t>present another good opportunity</a:t>
            </a:r>
            <a:r>
              <a:rPr lang="en-US" baseline="0" dirty="0" smtClean="0"/>
              <a:t> for people willing to explore the options.  </a:t>
            </a:r>
          </a:p>
          <a:p>
            <a:endParaRPr lang="en-US" baseline="0" dirty="0" smtClean="0"/>
          </a:p>
          <a:p>
            <a:pPr>
              <a:buFont typeface="Arial" pitchFamily="34" charset="0"/>
              <a:buNone/>
            </a:pPr>
            <a:r>
              <a:rPr lang="en-US" baseline="0" dirty="0" smtClean="0"/>
              <a:t>Occupations with the highest projected growth are:  </a:t>
            </a:r>
          </a:p>
          <a:p>
            <a:pPr>
              <a:buFont typeface="Arial" pitchFamily="34" charset="0"/>
              <a:buChar char="•"/>
            </a:pPr>
            <a:r>
              <a:rPr lang="en-US" baseline="0" dirty="0" smtClean="0"/>
              <a:t> Secretaries and Administrative Assistants</a:t>
            </a:r>
          </a:p>
          <a:p>
            <a:pPr>
              <a:buFont typeface="Arial" pitchFamily="34" charset="0"/>
              <a:buChar char="•"/>
            </a:pPr>
            <a:r>
              <a:rPr lang="en-US" baseline="0" dirty="0" smtClean="0"/>
              <a:t> Nursing Assistants</a:t>
            </a:r>
          </a:p>
          <a:p>
            <a:pPr>
              <a:buFont typeface="Arial" pitchFamily="34" charset="0"/>
              <a:buChar char="•"/>
            </a:pPr>
            <a:r>
              <a:rPr lang="en-US" baseline="0" dirty="0" smtClean="0"/>
              <a:t> Heavy and Tractor-Trailer Truck Drivers</a:t>
            </a:r>
          </a:p>
          <a:p>
            <a:pPr>
              <a:buFont typeface="Arial" pitchFamily="34" charset="0"/>
              <a:buChar char="•"/>
            </a:pPr>
            <a:endParaRPr lang="en-US" baseline="0" dirty="0" smtClean="0"/>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401A39-E6FA-4C68-8607-72BCC001A5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66225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MERIC has prepared research and resources for Career Pathways.  </a:t>
            </a:r>
            <a:r>
              <a:rPr lang="en-US" dirty="0" smtClean="0"/>
              <a:t>A series of pathways</a:t>
            </a:r>
            <a:r>
              <a:rPr lang="en-US" baseline="0" dirty="0" smtClean="0"/>
              <a:t> on 10 industry groups provides information on several career paths within each industry.  </a:t>
            </a:r>
            <a:r>
              <a:rPr lang="en-US" dirty="0" smtClean="0"/>
              <a:t>We</a:t>
            </a:r>
            <a:r>
              <a:rPr lang="en-US" baseline="0" dirty="0" smtClean="0"/>
              <a:t> will use the Health Care Pathway as an example.  </a:t>
            </a:r>
            <a:r>
              <a:rPr lang="en-US" dirty="0" smtClean="0"/>
              <a:t>Each Career Pathway begins with a series of quick facts on the number of employers and workers in the industry and the average wage. </a:t>
            </a:r>
          </a:p>
          <a:p>
            <a:endParaRPr lang="en-US" dirty="0" smtClean="0"/>
          </a:p>
          <a:p>
            <a:r>
              <a:rPr lang="en-US" dirty="0" smtClean="0"/>
              <a:t>Career Pathways are part</a:t>
            </a:r>
            <a:r>
              <a:rPr lang="en-US" baseline="0" dirty="0" smtClean="0"/>
              <a:t> of all industry groups, so the same </a:t>
            </a:r>
            <a:r>
              <a:rPr lang="en-US" dirty="0" smtClean="0"/>
              <a:t>common definition of</a:t>
            </a:r>
            <a:r>
              <a:rPr lang="en-US" baseline="0" dirty="0" smtClean="0"/>
              <a:t> career pathways introduces the concept for all industries.   </a:t>
            </a:r>
          </a:p>
          <a:p>
            <a:endParaRPr lang="en-US" baseline="0" dirty="0" smtClean="0"/>
          </a:p>
          <a:p>
            <a:r>
              <a:rPr lang="en-US" baseline="0" dirty="0" smtClean="0"/>
              <a:t>Industry specific information follows in the Why Have a Career section.   Details of the industry sector, its historic and projected growth, and importance to the state are described in this segment.</a:t>
            </a:r>
          </a:p>
          <a:p>
            <a:endParaRPr lang="en-US" baseline="0" dirty="0" smtClean="0"/>
          </a:p>
          <a:p>
            <a:r>
              <a:rPr lang="en-US" baseline="0" dirty="0" smtClean="0"/>
              <a:t>Certain knowledge, skills, and abilities are necessary for success in any industry.   Basic or soft skills are an important part of the job and are valuable assets to the employer.  Industry specific technical skills and competencies are also required of workers to be successful in their jobs.</a:t>
            </a:r>
          </a:p>
          <a:p>
            <a:endParaRPr lang="en-US" baseline="0" dirty="0" smtClean="0"/>
          </a:p>
          <a:p>
            <a:r>
              <a:rPr lang="en-US" baseline="0" dirty="0" smtClean="0"/>
              <a:t>The “Who’s Hiring” section lists employers with a high number of industry job postings.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6CDAE-F407-499B-B60B-5CDC010AD4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21552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Three different paths in in the Health Care industry -- Patient Care, Diagnostic/Therapeutic Medicine and Business Operations -- are mapped as part of the publication.    </a:t>
            </a:r>
            <a:endParaRPr lang="en-US" dirty="0" smtClean="0"/>
          </a:p>
          <a:p>
            <a:pPr defTabSz="931774">
              <a:defRPr/>
            </a:pPr>
            <a:endParaRPr lang="en-US" baseline="0" dirty="0" smtClean="0"/>
          </a:p>
          <a:p>
            <a:pPr defTabSz="931774">
              <a:defRPr/>
            </a:pPr>
            <a:r>
              <a:rPr lang="en-US" baseline="0" dirty="0" smtClean="0"/>
              <a:t>Consistent with other MERIC publications, occupations are listed in Now, Next, and Later categories based on the level of education and training typically required for success on the job.  This format  gives a natural career progression as a person obtains additional experience, education and training.  Common degrees and certifications at each level assist individuals who have started their career as they locate where they are currently, and envision where further training and education could potentially lead. </a:t>
            </a:r>
          </a:p>
          <a:p>
            <a:pPr defTabSz="931774">
              <a:defRPr/>
            </a:pPr>
            <a:endParaRPr lang="en-US" baseline="0" dirty="0" smtClean="0"/>
          </a:p>
          <a:p>
            <a:pPr defTabSz="931774">
              <a:defRPr/>
            </a:pPr>
            <a:r>
              <a:rPr lang="en-US" baseline="0" dirty="0" smtClean="0"/>
              <a:t>The entry and average wage are also listed for each occupation.   </a:t>
            </a:r>
          </a:p>
          <a:p>
            <a:pPr defTabSz="931774">
              <a:defRPr/>
            </a:pPr>
            <a:endParaRPr lang="en-US" baseline="0" dirty="0" smtClean="0"/>
          </a:p>
          <a:p>
            <a:pPr defTabSz="931774">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76CDAE-F407-499B-B60B-5CDC010AD4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1600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we have covered a few of the Labor Market Information resources and how they can be used to assist customers.   Other resources are also available on the MERIC web site a Supply and Demand Analysis, comparing job ads to job seekers; Closing the Gap, identifying career opportunities in in-demand jobs; and various workforce studies that take an in-depth look at certain careers.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A4B5D9-84B5-4F21-AF6D-1DE5FDF64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445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track hours</a:t>
            </a:r>
            <a:r>
              <a:rPr lang="en-US" baseline="0" dirty="0" smtClean="0"/>
              <a:t> on volunteers and they may enroll or withdraw at any time without penalty. But we must track employment information on volunteers</a:t>
            </a:r>
          </a:p>
          <a:p>
            <a:endParaRPr lang="en-US" baseline="0" dirty="0" smtClean="0"/>
          </a:p>
          <a:p>
            <a:r>
              <a:rPr lang="en-US" baseline="0" dirty="0" smtClean="0"/>
              <a:t>Volunteer hours are not transmitted, volunteers do not need to report any hours to FSD</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7</a:t>
            </a:fld>
            <a:endParaRPr lang="en-US" dirty="0"/>
          </a:p>
        </p:txBody>
      </p:sp>
    </p:spTree>
    <p:extLst>
      <p:ext uri="{BB962C8B-B14F-4D97-AF65-F5344CB8AC3E}">
        <p14:creationId xmlns:p14="http://schemas.microsoft.com/office/powerpoint/2010/main" val="16626453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page 36 and 37 of the handbook for additional</a:t>
            </a:r>
            <a:r>
              <a:rPr lang="en-US" baseline="0" dirty="0" smtClean="0"/>
              <a:t> FSD programs and services and information about each service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Child Support</a:t>
            </a:r>
            <a:r>
              <a:rPr lang="en-US" sz="1200" baseline="0" dirty="0" smtClean="0">
                <a:latin typeface="Arial" panose="020B0604020202020204" pitchFamily="34" charset="0"/>
                <a:cs typeface="Arial" panose="020B0604020202020204" pitchFamily="34" charset="0"/>
              </a:rPr>
              <a:t> - </a:t>
            </a:r>
            <a:r>
              <a:rPr lang="en-US" sz="1200" dirty="0" smtClean="0">
                <a:latin typeface="Arial" panose="020B0604020202020204" pitchFamily="34" charset="0"/>
                <a:cs typeface="Arial" panose="020B0604020202020204" pitchFamily="34" charset="0"/>
              </a:rPr>
              <a:t>location, establish paternity &amp; child/medical support orders, enforcement, modification of orders and distribution. For information on support orders call: 866-313-9960</a:t>
            </a:r>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Temporary Assistance – (TA)</a:t>
            </a:r>
          </a:p>
          <a:p>
            <a:pPr lvl="1">
              <a:buFont typeface="Wingdings" panose="05000000000000000000" pitchFamily="2" charset="2"/>
              <a:buChar char="q"/>
            </a:pPr>
            <a:r>
              <a:rPr lang="en-US" sz="1500" dirty="0" smtClean="0">
                <a:latin typeface="Arial" panose="020B0604020202020204" pitchFamily="34" charset="0"/>
                <a:cs typeface="Arial" panose="020B0604020202020204" pitchFamily="34" charset="0"/>
              </a:rPr>
              <a:t>provide cash benefits to low-income families for the household’s children. Upon approval of 	TA, recipient must participate in employment and training services. </a:t>
            </a:r>
          </a:p>
          <a:p>
            <a:pPr marL="342900" lvl="1" indent="-342900">
              <a:buClr>
                <a:schemeClr val="accent3"/>
              </a:buClr>
              <a:buSzPct val="950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Missouri Work Assistance – (MWA)</a:t>
            </a:r>
          </a:p>
          <a:p>
            <a:pPr marL="617220" lvl="2" indent="-342900">
              <a:buClr>
                <a:schemeClr val="accent1"/>
              </a:buClr>
              <a:buSzPct val="95000"/>
              <a:buFont typeface="Wingdings" panose="05000000000000000000" pitchFamily="2" charset="2"/>
              <a:buChar char="q"/>
            </a:pPr>
            <a:r>
              <a:rPr lang="en-US" sz="1500" dirty="0" smtClean="0">
                <a:latin typeface="Arial" panose="020B0604020202020204" pitchFamily="34" charset="0"/>
                <a:cs typeface="Arial" panose="020B0604020202020204" pitchFamily="34" charset="0"/>
              </a:rPr>
              <a:t>Assists TA recipients transition to a job by helping clients get the skills needed to find a job and support the family.</a:t>
            </a:r>
          </a:p>
          <a:p>
            <a:pPr marL="342900" lvl="1" indent="-342900">
              <a:buClr>
                <a:schemeClr val="accent3"/>
              </a:buClr>
              <a:buSzPct val="950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Mo </a:t>
            </a:r>
            <a:r>
              <a:rPr lang="en-US" sz="2000" dirty="0" err="1" smtClean="0">
                <a:latin typeface="Arial" panose="020B0604020202020204" pitchFamily="34" charset="0"/>
                <a:cs typeface="Arial" panose="020B0604020202020204" pitchFamily="34" charset="0"/>
              </a:rPr>
              <a:t>HealthNet</a:t>
            </a:r>
            <a:r>
              <a:rPr lang="en-US" sz="2000" dirty="0" smtClean="0">
                <a:latin typeface="Arial" panose="020B0604020202020204" pitchFamily="34" charset="0"/>
                <a:cs typeface="Arial" panose="020B0604020202020204" pitchFamily="34" charset="0"/>
              </a:rPr>
              <a:t> – (MHN) </a:t>
            </a:r>
          </a:p>
          <a:p>
            <a:pPr marL="617220" lvl="2" indent="-342900">
              <a:buClr>
                <a:schemeClr val="accent1"/>
              </a:buClr>
              <a:buSzPct val="95000"/>
              <a:buFont typeface="Wingdings" panose="05000000000000000000" pitchFamily="2" charset="2"/>
              <a:buChar char="q"/>
            </a:pPr>
            <a:r>
              <a:rPr lang="en-US" sz="1500" dirty="0" smtClean="0">
                <a:latin typeface="Arial" panose="020B0604020202020204" pitchFamily="34" charset="0"/>
                <a:cs typeface="Arial" panose="020B0604020202020204" pitchFamily="34" charset="0"/>
              </a:rPr>
              <a:t>Also known as Medicaid, covers qualified medical expenses for individuals who meet certain eligibility requirements.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RSB provides services to people with varying degrees of visual impairment, ranging from those who cannot read regular print to those  who are totally blind.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HITE - The program provides eligible low-income individuals the opportunity to receive training for a career in the healthcare industry.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pPr marL="0" lvl="1" indent="0">
              <a:buClr>
                <a:schemeClr val="accent1"/>
              </a:buClr>
              <a:buSzPct val="95000"/>
              <a:buFont typeface="Wingdings" panose="05000000000000000000" pitchFamily="2" charset="2"/>
              <a:buNone/>
            </a:pPr>
            <a:r>
              <a:rPr lang="en-US" sz="1500" dirty="0" smtClean="0">
                <a:latin typeface="Arial" panose="020B0604020202020204" pitchFamily="34" charset="0"/>
                <a:cs typeface="Arial" panose="020B0604020202020204" pitchFamily="34" charset="0"/>
              </a:rPr>
              <a:t>Energy Assistance (EA)  - Summer and Winter program. Winter</a:t>
            </a:r>
            <a:r>
              <a:rPr lang="en-US" sz="1500" baseline="0" dirty="0" smtClean="0">
                <a:latin typeface="Arial" panose="020B0604020202020204" pitchFamily="34" charset="0"/>
                <a:cs typeface="Arial" panose="020B0604020202020204" pitchFamily="34" charset="0"/>
              </a:rPr>
              <a:t> - </a:t>
            </a:r>
            <a:r>
              <a:rPr lang="en-US" sz="1500" dirty="0" smtClean="0">
                <a:latin typeface="Arial" panose="020B0604020202020204" pitchFamily="34" charset="0"/>
                <a:cs typeface="Arial" panose="020B0604020202020204" pitchFamily="34" charset="0"/>
              </a:rPr>
              <a:t> helps you with a one-time payment for your primary heating bills from November through March. Summer: June – September</a:t>
            </a:r>
            <a:r>
              <a:rPr lang="en-US" sz="1500" baseline="0" dirty="0" smtClean="0">
                <a:latin typeface="Arial" panose="020B0604020202020204" pitchFamily="34" charset="0"/>
                <a:cs typeface="Arial" panose="020B0604020202020204" pitchFamily="34" charset="0"/>
              </a:rPr>
              <a:t> </a:t>
            </a:r>
            <a:endParaRPr lang="en-US" sz="1500" dirty="0" smtClean="0">
              <a:latin typeface="Arial" panose="020B0604020202020204" pitchFamily="34" charset="0"/>
              <a:cs typeface="Arial" panose="020B0604020202020204" pitchFamily="34" charset="0"/>
            </a:endParaRPr>
          </a:p>
          <a:p>
            <a:pPr marL="0" lvl="1" indent="0">
              <a:buClr>
                <a:schemeClr val="accent1"/>
              </a:buClr>
              <a:buSzPct val="95000"/>
              <a:buFont typeface="Wingdings" panose="05000000000000000000" pitchFamily="2" charset="2"/>
              <a:buNone/>
            </a:pPr>
            <a:endParaRPr lang="en-US" sz="1500" dirty="0" smtClean="0">
              <a:latin typeface="Arial" panose="020B0604020202020204" pitchFamily="34" charset="0"/>
              <a:cs typeface="Arial" panose="020B0604020202020204" pitchFamily="34" charset="0"/>
            </a:endParaRPr>
          </a:p>
          <a:p>
            <a:pPr marL="0" lvl="1" indent="0">
              <a:buClr>
                <a:schemeClr val="accent1"/>
              </a:buClr>
              <a:buSzPct val="95000"/>
              <a:buFont typeface="Wingdings" panose="05000000000000000000" pitchFamily="2" charset="2"/>
              <a:buNone/>
            </a:pPr>
            <a:r>
              <a:rPr lang="en-US" sz="1500" dirty="0" smtClean="0">
                <a:latin typeface="Arial" panose="020B0604020202020204" pitchFamily="34" charset="0"/>
                <a:cs typeface="Arial" panose="020B0604020202020204" pitchFamily="34" charset="0"/>
              </a:rPr>
              <a:t>The Energy Crisis Intervention Program (ECIP) helps pay fuel bill when energy service is shut off or threatened to be shut off. The amount of help you receive is 	based on the amount needed to settle your crisis with the energy provider.</a:t>
            </a:r>
          </a:p>
          <a:p>
            <a:pPr marL="617220" lvl="2" indent="-342900">
              <a:buClr>
                <a:schemeClr val="accent1"/>
              </a:buClr>
              <a:buSzPct val="95000"/>
              <a:buFont typeface="Wingdings" panose="05000000000000000000" pitchFamily="2" charset="2"/>
              <a:buChar char="q"/>
            </a:pPr>
            <a:endParaRPr lang="en-US" sz="15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72</a:t>
            </a:fld>
            <a:endParaRPr lang="en-US" dirty="0"/>
          </a:p>
        </p:txBody>
      </p:sp>
    </p:spTree>
    <p:extLst>
      <p:ext uri="{BB962C8B-B14F-4D97-AF65-F5344CB8AC3E}">
        <p14:creationId xmlns:p14="http://schemas.microsoft.com/office/powerpoint/2010/main" val="8713009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73</a:t>
            </a:fld>
            <a:endParaRPr lang="en-US" dirty="0"/>
          </a:p>
        </p:txBody>
      </p:sp>
    </p:spTree>
    <p:extLst>
      <p:ext uri="{BB962C8B-B14F-4D97-AF65-F5344CB8AC3E}">
        <p14:creationId xmlns:p14="http://schemas.microsoft.com/office/powerpoint/2010/main" val="7820152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E060D-BA4E-4FE3-B7B7-C2FA6E7F9B86}" type="slidenum">
              <a:rPr lang="en-US" smtClean="0"/>
              <a:t>74</a:t>
            </a:fld>
            <a:endParaRPr lang="en-US" dirty="0"/>
          </a:p>
        </p:txBody>
      </p:sp>
    </p:spTree>
    <p:extLst>
      <p:ext uri="{BB962C8B-B14F-4D97-AF65-F5344CB8AC3E}">
        <p14:creationId xmlns:p14="http://schemas.microsoft.com/office/powerpoint/2010/main" val="8546081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r>
              <a:rPr lang="en-US" baseline="0" dirty="0" smtClean="0"/>
              <a:t> – divide trainees evenly and ask them to take one of the resource link and look it up, review it, and report to the group what the resource is, what is offered. Give trainees 10 minutes to review the website</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75</a:t>
            </a:fld>
            <a:endParaRPr lang="en-US" dirty="0"/>
          </a:p>
        </p:txBody>
      </p:sp>
    </p:spTree>
    <p:extLst>
      <p:ext uri="{BB962C8B-B14F-4D97-AF65-F5344CB8AC3E}">
        <p14:creationId xmlns:p14="http://schemas.microsoft.com/office/powerpoint/2010/main" val="24788495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E060D-BA4E-4FE3-B7B7-C2FA6E7F9B86}" type="slidenum">
              <a:rPr lang="en-US" smtClean="0"/>
              <a:t>76</a:t>
            </a:fld>
            <a:endParaRPr lang="en-US" dirty="0"/>
          </a:p>
        </p:txBody>
      </p:sp>
    </p:spTree>
    <p:extLst>
      <p:ext uri="{BB962C8B-B14F-4D97-AF65-F5344CB8AC3E}">
        <p14:creationId xmlns:p14="http://schemas.microsoft.com/office/powerpoint/2010/main" val="11513684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Please have all trainees complete the survey at the end of the 2 day training.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trainer will need to log in to survey monkey (</a:t>
            </a:r>
            <a:r>
              <a:rPr lang="en-US" sz="1200" u="sng" kern="1200" dirty="0" smtClean="0">
                <a:solidFill>
                  <a:schemeClr val="tx1"/>
                </a:solidFill>
                <a:effectLst/>
                <a:latin typeface="+mn-lt"/>
                <a:ea typeface="+mn-ea"/>
                <a:cs typeface="+mn-cs"/>
                <a:hlinkClick r:id="rId3"/>
              </a:rPr>
              <a:t>www.surveymonkey.com</a:t>
            </a:r>
            <a:r>
              <a:rPr lang="en-US" sz="1200" kern="1200" dirty="0" smtClean="0">
                <a:solidFill>
                  <a:schemeClr val="tx1"/>
                </a:solidFill>
                <a:effectLst/>
                <a:latin typeface="+mn-lt"/>
                <a:ea typeface="+mn-ea"/>
                <a:cs typeface="+mn-cs"/>
              </a:rPr>
              <a:t>) to ensure everyone has completed it. The log in for survey monkey is</a:t>
            </a:r>
          </a:p>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Userid</a:t>
            </a:r>
            <a:r>
              <a:rPr lang="en-US" sz="1200" kern="1200" dirty="0" smtClean="0">
                <a:solidFill>
                  <a:schemeClr val="tx1"/>
                </a:solidFill>
                <a:effectLst/>
                <a:latin typeface="+mn-lt"/>
                <a:ea typeface="+mn-ea"/>
                <a:cs typeface="+mn-cs"/>
              </a:rPr>
              <a:t>: MOFSD04</a:t>
            </a:r>
          </a:p>
          <a:p>
            <a:r>
              <a:rPr lang="en-US" sz="1200" kern="1200" dirty="0" smtClean="0">
                <a:solidFill>
                  <a:schemeClr val="tx1"/>
                </a:solidFill>
                <a:effectLst/>
                <a:latin typeface="+mn-lt"/>
                <a:ea typeface="+mn-ea"/>
                <a:cs typeface="+mn-cs"/>
              </a:rPr>
              <a:t>PW:  imf1234 </a:t>
            </a:r>
          </a:p>
          <a:p>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77</a:t>
            </a:fld>
            <a:endParaRPr lang="en-US" dirty="0"/>
          </a:p>
        </p:txBody>
      </p:sp>
    </p:spTree>
    <p:extLst>
      <p:ext uri="{BB962C8B-B14F-4D97-AF65-F5344CB8AC3E}">
        <p14:creationId xmlns:p14="http://schemas.microsoft.com/office/powerpoint/2010/main" val="413108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Temporary Assistance</a:t>
            </a:r>
            <a:r>
              <a:rPr lang="en-US" baseline="0" dirty="0" smtClean="0"/>
              <a:t> (TA) funds are allowable for volunteer participants</a:t>
            </a:r>
            <a:endParaRPr lang="en-US" dirty="0" smtClean="0"/>
          </a:p>
          <a:p>
            <a:endParaRPr lang="en-US" dirty="0" smtClean="0"/>
          </a:p>
          <a:p>
            <a:r>
              <a:rPr lang="en-US" dirty="0" smtClean="0"/>
              <a:t>Clients must be at or below 185% poverty level</a:t>
            </a:r>
            <a:r>
              <a:rPr lang="en-US" baseline="0" dirty="0" smtClean="0"/>
              <a:t> for TA allowable funds, FS clients (with children) also meet this requirement. </a:t>
            </a:r>
            <a:r>
              <a:rPr lang="en-US" dirty="0" smtClean="0"/>
              <a:t>Funding</a:t>
            </a:r>
            <a:r>
              <a:rPr lang="en-US" baseline="0" dirty="0" smtClean="0"/>
              <a:t> sources will be discussed in more detail in the supportive service section.</a:t>
            </a:r>
          </a:p>
          <a:p>
            <a:endParaRPr lang="en-US" baseline="0" dirty="0" smtClean="0"/>
          </a:p>
          <a:p>
            <a:r>
              <a:rPr lang="en-US" baseline="0" dirty="0" smtClean="0"/>
              <a:t>Front line staff may not deal with funding sources on a regular basis – it is just important to know that this funding source can only be used for volunteers that have minor children.</a:t>
            </a:r>
          </a:p>
          <a:p>
            <a:endParaRPr lang="en-US" baseline="0" dirty="0" smtClean="0"/>
          </a:p>
          <a:p>
            <a:r>
              <a:rPr lang="en-US" baseline="0" dirty="0" smtClean="0"/>
              <a:t>Page 8 of the handbook</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8</a:t>
            </a:fld>
            <a:endParaRPr lang="en-US" dirty="0"/>
          </a:p>
        </p:txBody>
      </p:sp>
    </p:spTree>
    <p:extLst>
      <p:ext uri="{BB962C8B-B14F-4D97-AF65-F5344CB8AC3E}">
        <p14:creationId xmlns:p14="http://schemas.microsoft.com/office/powerpoint/2010/main" val="264905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current providers include 6 agencies throughout the state. They have been operating the MWA program for TA recipients for the past ---- years</a:t>
            </a:r>
            <a:endParaRPr lang="en-US" dirty="0"/>
          </a:p>
        </p:txBody>
      </p:sp>
      <p:sp>
        <p:nvSpPr>
          <p:cNvPr id="4" name="Slide Number Placeholder 3"/>
          <p:cNvSpPr>
            <a:spLocks noGrp="1"/>
          </p:cNvSpPr>
          <p:nvPr>
            <p:ph type="sldNum" sz="quarter" idx="10"/>
          </p:nvPr>
        </p:nvSpPr>
        <p:spPr/>
        <p:txBody>
          <a:bodyPr/>
          <a:lstStyle/>
          <a:p>
            <a:fld id="{48EE060D-BA4E-4FE3-B7B7-C2FA6E7F9B86}" type="slidenum">
              <a:rPr lang="en-US" smtClean="0"/>
              <a:t>9</a:t>
            </a:fld>
            <a:endParaRPr lang="en-US" dirty="0"/>
          </a:p>
        </p:txBody>
      </p:sp>
    </p:spTree>
    <p:extLst>
      <p:ext uri="{BB962C8B-B14F-4D97-AF65-F5344CB8AC3E}">
        <p14:creationId xmlns:p14="http://schemas.microsoft.com/office/powerpoint/2010/main" val="152689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7AB6EF5-978F-4E3C-B55E-6ED09254FBD5}" type="datetime1">
              <a:rPr lang="en-US" smtClean="0"/>
              <a:t>9/11/2018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41F16BE-F774-4195-85A3-C48F906DEB14}"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E8135A-A66E-4298-B98E-E819E34821CB}" type="datetime1">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1F16BE-F774-4195-85A3-C48F906DEB1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5ECE43-3864-480B-9E19-7FFC7D136E61}" type="datetime1">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1F16BE-F774-4195-85A3-C48F906DEB14}"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4FF539-A388-402F-A14D-8784B1842E1C}"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B6ADA-5B02-40AC-A99E-A84438148B70}" type="slidenum">
              <a:rPr lang="en-US" smtClean="0"/>
              <a:t>‹#›</a:t>
            </a:fld>
            <a:endParaRPr lang="en-US"/>
          </a:p>
        </p:txBody>
      </p:sp>
    </p:spTree>
    <p:extLst>
      <p:ext uri="{BB962C8B-B14F-4D97-AF65-F5344CB8AC3E}">
        <p14:creationId xmlns:p14="http://schemas.microsoft.com/office/powerpoint/2010/main" val="2968899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FF539-A388-402F-A14D-8784B1842E1C}"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B6ADA-5B02-40AC-A99E-A84438148B70}" type="slidenum">
              <a:rPr lang="en-US" smtClean="0"/>
              <a:t>‹#›</a:t>
            </a:fld>
            <a:endParaRPr lang="en-US"/>
          </a:p>
        </p:txBody>
      </p:sp>
    </p:spTree>
    <p:extLst>
      <p:ext uri="{BB962C8B-B14F-4D97-AF65-F5344CB8AC3E}">
        <p14:creationId xmlns:p14="http://schemas.microsoft.com/office/powerpoint/2010/main" val="3844902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74FF539-A388-402F-A14D-8784B1842E1C}"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B6ADA-5B02-40AC-A99E-A84438148B70}" type="slidenum">
              <a:rPr lang="en-US" smtClean="0"/>
              <a:t>‹#›</a:t>
            </a:fld>
            <a:endParaRPr lang="en-US"/>
          </a:p>
        </p:txBody>
      </p:sp>
    </p:spTree>
    <p:extLst>
      <p:ext uri="{BB962C8B-B14F-4D97-AF65-F5344CB8AC3E}">
        <p14:creationId xmlns:p14="http://schemas.microsoft.com/office/powerpoint/2010/main" val="1919433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4FF539-A388-402F-A14D-8784B1842E1C}"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B6ADA-5B02-40AC-A99E-A84438148B70}" type="slidenum">
              <a:rPr lang="en-US" smtClean="0"/>
              <a:t>‹#›</a:t>
            </a:fld>
            <a:endParaRPr lang="en-US"/>
          </a:p>
        </p:txBody>
      </p:sp>
    </p:spTree>
    <p:extLst>
      <p:ext uri="{BB962C8B-B14F-4D97-AF65-F5344CB8AC3E}">
        <p14:creationId xmlns:p14="http://schemas.microsoft.com/office/powerpoint/2010/main" val="4095736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4FF539-A388-402F-A14D-8784B1842E1C}" type="datetimeFigureOut">
              <a:rPr lang="en-US" smtClean="0"/>
              <a:t>9/11/2018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DB6ADA-5B02-40AC-A99E-A84438148B70}" type="slidenum">
              <a:rPr lang="en-US" smtClean="0"/>
              <a:t>‹#›</a:t>
            </a:fld>
            <a:endParaRPr lang="en-US"/>
          </a:p>
        </p:txBody>
      </p:sp>
    </p:spTree>
    <p:extLst>
      <p:ext uri="{BB962C8B-B14F-4D97-AF65-F5344CB8AC3E}">
        <p14:creationId xmlns:p14="http://schemas.microsoft.com/office/powerpoint/2010/main" val="1345581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4FF539-A388-402F-A14D-8784B1842E1C}" type="datetimeFigureOut">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DB6ADA-5B02-40AC-A99E-A84438148B70}" type="slidenum">
              <a:rPr lang="en-US" smtClean="0"/>
              <a:t>‹#›</a:t>
            </a:fld>
            <a:endParaRPr lang="en-US"/>
          </a:p>
        </p:txBody>
      </p:sp>
    </p:spTree>
    <p:extLst>
      <p:ext uri="{BB962C8B-B14F-4D97-AF65-F5344CB8AC3E}">
        <p14:creationId xmlns:p14="http://schemas.microsoft.com/office/powerpoint/2010/main" val="2742507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4FF539-A388-402F-A14D-8784B1842E1C}" type="datetimeFigureOut">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DB6ADA-5B02-40AC-A99E-A84438148B70}" type="slidenum">
              <a:rPr lang="en-US" smtClean="0"/>
              <a:t>‹#›</a:t>
            </a:fld>
            <a:endParaRPr lang="en-US"/>
          </a:p>
        </p:txBody>
      </p:sp>
    </p:spTree>
    <p:extLst>
      <p:ext uri="{BB962C8B-B14F-4D97-AF65-F5344CB8AC3E}">
        <p14:creationId xmlns:p14="http://schemas.microsoft.com/office/powerpoint/2010/main" val="3334206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74FF539-A388-402F-A14D-8784B1842E1C}"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B6ADA-5B02-40AC-A99E-A84438148B70}" type="slidenum">
              <a:rPr lang="en-US" smtClean="0"/>
              <a:t>‹#›</a:t>
            </a:fld>
            <a:endParaRPr lang="en-US"/>
          </a:p>
        </p:txBody>
      </p:sp>
    </p:spTree>
    <p:extLst>
      <p:ext uri="{BB962C8B-B14F-4D97-AF65-F5344CB8AC3E}">
        <p14:creationId xmlns:p14="http://schemas.microsoft.com/office/powerpoint/2010/main" val="301172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20EF12E-2FC1-4CE8-BF99-49F6BB4A055D}" type="datetime1">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1F16BE-F774-4195-85A3-C48F906DEB14}"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74FF539-A388-402F-A14D-8784B1842E1C}" type="datetimeFigureOut">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DB6ADA-5B02-40AC-A99E-A84438148B70}" type="slidenum">
              <a:rPr lang="en-US" smtClean="0"/>
              <a:t>‹#›</a:t>
            </a:fld>
            <a:endParaRPr lang="en-US"/>
          </a:p>
        </p:txBody>
      </p:sp>
    </p:spTree>
    <p:extLst>
      <p:ext uri="{BB962C8B-B14F-4D97-AF65-F5344CB8AC3E}">
        <p14:creationId xmlns:p14="http://schemas.microsoft.com/office/powerpoint/2010/main" val="3609858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FF539-A388-402F-A14D-8784B1842E1C}"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B6ADA-5B02-40AC-A99E-A84438148B70}" type="slidenum">
              <a:rPr lang="en-US" smtClean="0"/>
              <a:t>‹#›</a:t>
            </a:fld>
            <a:endParaRPr lang="en-US"/>
          </a:p>
        </p:txBody>
      </p:sp>
    </p:spTree>
    <p:extLst>
      <p:ext uri="{BB962C8B-B14F-4D97-AF65-F5344CB8AC3E}">
        <p14:creationId xmlns:p14="http://schemas.microsoft.com/office/powerpoint/2010/main" val="896630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4FF539-A388-402F-A14D-8784B1842E1C}" type="datetimeFigureOut">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DB6ADA-5B02-40AC-A99E-A84438148B70}" type="slidenum">
              <a:rPr lang="en-US" smtClean="0"/>
              <a:t>‹#›</a:t>
            </a:fld>
            <a:endParaRPr lang="en-US"/>
          </a:p>
        </p:txBody>
      </p:sp>
    </p:spTree>
    <p:extLst>
      <p:ext uri="{BB962C8B-B14F-4D97-AF65-F5344CB8AC3E}">
        <p14:creationId xmlns:p14="http://schemas.microsoft.com/office/powerpoint/2010/main" val="909606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64D4A9F-9921-496F-9E50-898B7E050FC3}" type="datetimeFigureOut">
              <a:rPr lang="en-US" smtClean="0"/>
              <a:t>9/11/2018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41F16BE-F774-4195-85A3-C48F906DEB14}" type="slidenum">
              <a:rPr lang="en-US" smtClean="0"/>
              <a:t>‹#›</a:t>
            </a:fld>
            <a:endParaRPr lang="en-US" dirty="0"/>
          </a:p>
        </p:txBody>
      </p:sp>
    </p:spTree>
    <p:extLst>
      <p:ext uri="{BB962C8B-B14F-4D97-AF65-F5344CB8AC3E}">
        <p14:creationId xmlns:p14="http://schemas.microsoft.com/office/powerpoint/2010/main" val="419061634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4D4A9F-9921-496F-9E50-898B7E050FC3}" type="datetimeFigureOut">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1F16BE-F774-4195-85A3-C48F906DEB14}" type="slidenum">
              <a:rPr lang="en-US" smtClean="0"/>
              <a:t>‹#›</a:t>
            </a:fld>
            <a:endParaRPr lang="en-US" dirty="0"/>
          </a:p>
        </p:txBody>
      </p:sp>
    </p:spTree>
    <p:extLst>
      <p:ext uri="{BB962C8B-B14F-4D97-AF65-F5344CB8AC3E}">
        <p14:creationId xmlns:p14="http://schemas.microsoft.com/office/powerpoint/2010/main" val="863113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64D4A9F-9921-496F-9E50-898B7E050FC3}" type="datetimeFigureOut">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1F16BE-F774-4195-85A3-C48F906DEB14}" type="slidenum">
              <a:rPr lang="en-US" smtClean="0"/>
              <a:t>‹#›</a:t>
            </a:fld>
            <a:endParaRPr lang="en-US" dirty="0"/>
          </a:p>
        </p:txBody>
      </p:sp>
    </p:spTree>
    <p:extLst>
      <p:ext uri="{BB962C8B-B14F-4D97-AF65-F5344CB8AC3E}">
        <p14:creationId xmlns:p14="http://schemas.microsoft.com/office/powerpoint/2010/main" val="58017158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4D4A9F-9921-496F-9E50-898B7E050FC3}" type="datetimeFigureOut">
              <a:rPr lang="en-US" smtClean="0"/>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1F16BE-F774-4195-85A3-C48F906DEB14}" type="slidenum">
              <a:rPr lang="en-US" smtClean="0"/>
              <a:t>‹#›</a:t>
            </a:fld>
            <a:endParaRPr lang="en-US" dirty="0"/>
          </a:p>
        </p:txBody>
      </p:sp>
    </p:spTree>
    <p:extLst>
      <p:ext uri="{BB962C8B-B14F-4D97-AF65-F5344CB8AC3E}">
        <p14:creationId xmlns:p14="http://schemas.microsoft.com/office/powerpoint/2010/main" val="2376937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64D4A9F-9921-496F-9E50-898B7E050FC3}" type="datetimeFigureOut">
              <a:rPr lang="en-US" smtClean="0"/>
              <a:t>9/11/2018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1F16BE-F774-4195-85A3-C48F906DEB14}" type="slidenum">
              <a:rPr lang="en-US" smtClean="0"/>
              <a:t>‹#›</a:t>
            </a:fld>
            <a:endParaRPr lang="en-US" dirty="0"/>
          </a:p>
        </p:txBody>
      </p:sp>
    </p:spTree>
    <p:extLst>
      <p:ext uri="{BB962C8B-B14F-4D97-AF65-F5344CB8AC3E}">
        <p14:creationId xmlns:p14="http://schemas.microsoft.com/office/powerpoint/2010/main" val="515009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64D4A9F-9921-496F-9E50-898B7E050FC3}" type="datetimeFigureOut">
              <a:rPr lang="en-US" smtClean="0"/>
              <a:t>9/11/2018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1F16BE-F774-4195-85A3-C48F906DEB14}" type="slidenum">
              <a:rPr lang="en-US" smtClean="0"/>
              <a:t>‹#›</a:t>
            </a:fld>
            <a:endParaRPr lang="en-US" dirty="0"/>
          </a:p>
        </p:txBody>
      </p:sp>
    </p:spTree>
    <p:extLst>
      <p:ext uri="{BB962C8B-B14F-4D97-AF65-F5344CB8AC3E}">
        <p14:creationId xmlns:p14="http://schemas.microsoft.com/office/powerpoint/2010/main" val="3690763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D4A9F-9921-496F-9E50-898B7E050FC3}" type="datetimeFigureOut">
              <a:rPr lang="en-US" smtClean="0"/>
              <a:t>9/11/2018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1F16BE-F774-4195-85A3-C48F906DEB14}" type="slidenum">
              <a:rPr lang="en-US" smtClean="0"/>
              <a:t>‹#›</a:t>
            </a:fld>
            <a:endParaRPr lang="en-US" dirty="0"/>
          </a:p>
        </p:txBody>
      </p:sp>
    </p:spTree>
    <p:extLst>
      <p:ext uri="{BB962C8B-B14F-4D97-AF65-F5344CB8AC3E}">
        <p14:creationId xmlns:p14="http://schemas.microsoft.com/office/powerpoint/2010/main" val="2378722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5"/>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078004-611E-432C-A74C-664AA5ABEA83}" type="datetime1">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1F16BE-F774-4195-85A3-C48F906DEB14}"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64D4A9F-9921-496F-9E50-898B7E050FC3}" type="datetimeFigureOut">
              <a:rPr lang="en-US" smtClean="0"/>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1F16BE-F774-4195-85A3-C48F906DEB14}" type="slidenum">
              <a:rPr lang="en-US" smtClean="0"/>
              <a:t>‹#›</a:t>
            </a:fld>
            <a:endParaRPr lang="en-US" dirty="0"/>
          </a:p>
        </p:txBody>
      </p:sp>
    </p:spTree>
    <p:extLst>
      <p:ext uri="{BB962C8B-B14F-4D97-AF65-F5344CB8AC3E}">
        <p14:creationId xmlns:p14="http://schemas.microsoft.com/office/powerpoint/2010/main" val="721378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64D4A9F-9921-496F-9E50-898B7E050FC3}" type="datetimeFigureOut">
              <a:rPr lang="en-US" smtClean="0"/>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1"/>
            <a:ext cx="609600" cy="365125"/>
          </a:xfrm>
        </p:spPr>
        <p:txBody>
          <a:bodyPr/>
          <a:lstStyle/>
          <a:p>
            <a:fld id="{A41F16BE-F774-4195-85A3-C48F906DEB14}"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extLst>
      <p:ext uri="{BB962C8B-B14F-4D97-AF65-F5344CB8AC3E}">
        <p14:creationId xmlns:p14="http://schemas.microsoft.com/office/powerpoint/2010/main" val="1902832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4D4A9F-9921-496F-9E50-898B7E050FC3}" type="datetimeFigureOut">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1F16BE-F774-4195-85A3-C48F906DEB14}" type="slidenum">
              <a:rPr lang="en-US" smtClean="0"/>
              <a:t>‹#›</a:t>
            </a:fld>
            <a:endParaRPr lang="en-US" dirty="0"/>
          </a:p>
        </p:txBody>
      </p:sp>
    </p:spTree>
    <p:extLst>
      <p:ext uri="{BB962C8B-B14F-4D97-AF65-F5344CB8AC3E}">
        <p14:creationId xmlns:p14="http://schemas.microsoft.com/office/powerpoint/2010/main" val="4225074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64D4A9F-9921-496F-9E50-898B7E050FC3}" type="datetimeFigureOut">
              <a:rPr lang="en-US" smtClean="0"/>
              <a:t>9/11/2018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1F16BE-F774-4195-85A3-C48F906DEB14}" type="slidenum">
              <a:rPr lang="en-US" smtClean="0"/>
              <a:t>‹#›</a:t>
            </a:fld>
            <a:endParaRPr lang="en-US" dirty="0"/>
          </a:p>
        </p:txBody>
      </p:sp>
    </p:spTree>
    <p:extLst>
      <p:ext uri="{BB962C8B-B14F-4D97-AF65-F5344CB8AC3E}">
        <p14:creationId xmlns:p14="http://schemas.microsoft.com/office/powerpoint/2010/main" val="325732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EC82C6E-F656-4403-8294-2567533749C0}" type="datetime1">
              <a:rPr lang="en-US" smtClean="0"/>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1F16BE-F774-4195-85A3-C48F906DEB1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5602AAD-65CD-406B-A9A3-F411A4B96BEF}" type="datetime1">
              <a:rPr lang="en-US" smtClean="0"/>
              <a:t>9/11/2018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1F16BE-F774-4195-85A3-C48F906DEB1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1A6F25D-8C96-4562-926B-8308F96EE889}" type="datetime1">
              <a:rPr lang="en-US" smtClean="0"/>
              <a:t>9/11/2018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1F16BE-F774-4195-85A3-C48F906DEB1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5C0DC-7F98-4601-AF36-EB64BDA81797}" type="datetime1">
              <a:rPr lang="en-US" smtClean="0"/>
              <a:t>9/11/2018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1F16BE-F774-4195-85A3-C48F906DEB1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3C48B8D-85DA-437C-B939-6A722F383EBE}" type="datetime1">
              <a:rPr lang="en-US" smtClean="0"/>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1F16BE-F774-4195-85A3-C48F906DEB1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5"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7"/>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E20FB36-4940-4D99-9F02-8AADE33644AD}" type="datetime1">
              <a:rPr lang="en-US" smtClean="0"/>
              <a:t>9/11/2018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1"/>
            <a:ext cx="609600" cy="365125"/>
          </a:xfrm>
        </p:spPr>
        <p:txBody>
          <a:bodyPr/>
          <a:lstStyle/>
          <a:p>
            <a:fld id="{A41F16BE-F774-4195-85A3-C48F906DEB14}"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6" y="5816601"/>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1" y="6219826"/>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86F2580-0610-487E-98AF-77E2B0EE832A}" type="datetime1">
              <a:rPr lang="en-US" smtClean="0"/>
              <a:t>9/11/2018</a:t>
            </a:fld>
            <a:endParaRPr lang="en-US" dirty="0"/>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1F16BE-F774-4195-85A3-C48F906DEB14}"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74FF539-A388-402F-A14D-8784B1842E1C}" type="datetimeFigureOut">
              <a:rPr lang="en-US" smtClean="0"/>
              <a:t>9/11/2018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CDB6ADA-5B02-40AC-A99E-A84438148B70}" type="slidenum">
              <a:rPr lang="en-US" smtClean="0"/>
              <a:t>‹#›</a:t>
            </a:fld>
            <a:endParaRPr lang="en-US"/>
          </a:p>
        </p:txBody>
      </p:sp>
    </p:spTree>
    <p:extLst>
      <p:ext uri="{BB962C8B-B14F-4D97-AF65-F5344CB8AC3E}">
        <p14:creationId xmlns:p14="http://schemas.microsoft.com/office/powerpoint/2010/main" val="9147448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6" y="-7144"/>
            <a:ext cx="9163051"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1"/>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64D4A9F-9921-496F-9E50-898B7E050FC3}" type="datetimeFigureOut">
              <a:rPr lang="en-US" smtClean="0"/>
              <a:t>9/11/2018</a:t>
            </a:fld>
            <a:endParaRPr lang="en-US" dirty="0"/>
          </a:p>
        </p:txBody>
      </p:sp>
      <p:sp>
        <p:nvSpPr>
          <p:cNvPr id="22" name="Footer Placeholder 21"/>
          <p:cNvSpPr>
            <a:spLocks noGrp="1"/>
          </p:cNvSpPr>
          <p:nvPr>
            <p:ph type="ftr" sz="quarter" idx="3"/>
          </p:nvPr>
        </p:nvSpPr>
        <p:spPr>
          <a:xfrm>
            <a:off x="2667000" y="6356351"/>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1"/>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41F16BE-F774-4195-85A3-C48F906DEB14}"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extLst>
      <p:ext uri="{BB962C8B-B14F-4D97-AF65-F5344CB8AC3E}">
        <p14:creationId xmlns:p14="http://schemas.microsoft.com/office/powerpoint/2010/main" val="8004053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vimeo.com/270755878"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mailto:DSS.FSD.Agreements@dss.mo.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jobs.mo.gov/dwdprogram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o.servicesnavigator.org/"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protect2.fireeye.com/url?k=5c912facaf2bb9bd.5c912fac-ced56ca7bdc90266&amp;u=https://riskanalysisunit.wufoo.com/forms/et-outreach-effectiveness-survey-p12250tf01hjmq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riskanalysisunit.wufoo.com/forms/et-engagement-effectiveness-surve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6NehuwDA45Q" TargetMode="Externa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mydss.mo.gov/sites/mydss/files/AppendixM.pdf"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mydss.mo.gov/sites/mydss/files/AppendixN.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mydss.mo.gov/sites/mydss/files/AppendixO.pdf"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mydss.mo.gov/sites/mydss/files/AppendixP.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hyperlink" Target="https://etps.mo.gov/etps/etpsSearch/InstitutionSearch.aspx" TargetMode="External"/></Relationships>
</file>

<file path=ppt/slides/_rels/slide3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mo.childcareaware.org/"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webapp01.dhss.mo.gov/childcaresearch/searchengine.aspx"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www.missourieconomy.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emf"/></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17.xml"/><Relationship Id="rId4" Type="http://schemas.openxmlformats.org/officeDocument/2006/relationships/hyperlink" Target="https://www.missourieconomy.org/pdfs/rt_lmi_state.pdf"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18.xml"/><Relationship Id="rId4" Type="http://schemas.openxmlformats.org/officeDocument/2006/relationships/hyperlink" Target="https://www.missourieconomy.org/occupations/occ_proj.stm"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40.png"/></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4.xml"/><Relationship Id="rId1" Type="http://schemas.openxmlformats.org/officeDocument/2006/relationships/slideLayout" Target="../slideLayouts/slideLayout18.xml"/><Relationship Id="rId4" Type="http://schemas.openxmlformats.org/officeDocument/2006/relationships/hyperlink" Target="https://www.missourieconomy.org/pdfs/career_grades.pdf"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5.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6.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hyperlink" Target="https://www.missourieconomy.org/pdfs/Middle-SkillsJobsReport.pdf"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hyperlink" Target="https://www.missourieconomy.org/pdfs/statewide_labor_supply_n_demand_analysis.pdf" TargetMode="External"/><Relationship Id="rId2" Type="http://schemas.openxmlformats.org/officeDocument/2006/relationships/notesSlide" Target="../notesSlides/notesSlide69.xml"/><Relationship Id="rId1" Type="http://schemas.openxmlformats.org/officeDocument/2006/relationships/slideLayout" Target="../slideLayouts/slideLayout18.xml"/><Relationship Id="rId6" Type="http://schemas.openxmlformats.org/officeDocument/2006/relationships/hyperlink" Target="https://www.missourieconomy.org/pdfs/prog_lang.pdf" TargetMode="External"/><Relationship Id="rId5" Type="http://schemas.openxmlformats.org/officeDocument/2006/relationships/hyperlink" Target="https://www.missourieconomy.org/pdfs/customer_service_brief.pdf" TargetMode="External"/><Relationship Id="rId4" Type="http://schemas.openxmlformats.org/officeDocument/2006/relationships/hyperlink" Target="https://www.missourieconomy.org/pdfs/closing_the_supply_demand_gap.pdf"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mydss.mo.gov/"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dss.mo.gov/offices.htm"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mailto:SkillUP.Missouri@dss.mo.gov"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5.xml.rels><?xml version="1.0" encoding="UTF-8" standalone="yes"?>
<Relationships xmlns="http://schemas.openxmlformats.org/package/2006/relationships"><Relationship Id="rId8" Type="http://schemas.openxmlformats.org/officeDocument/2006/relationships/hyperlink" Target="mailto:dwdsupport@ded.mo.gov" TargetMode="External"/><Relationship Id="rId3" Type="http://schemas.openxmlformats.org/officeDocument/2006/relationships/hyperlink" Target="http://dss.mo.gov/fsd/food-assistance/missouri-employment-training-program.htm" TargetMode="External"/><Relationship Id="rId7" Type="http://schemas.openxmlformats.org/officeDocument/2006/relationships/hyperlink" Target="https://app-jobs.mo.gov/admin/gsipub/htmlarea/uploads/Staff%20Guide_10_Programs_SNAP.pdf"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dss.mo.gov/fsd/formsmanual/volume1/index.htm" TargetMode="External"/><Relationship Id="rId11" Type="http://schemas.openxmlformats.org/officeDocument/2006/relationships/hyperlink" Target="https://app-jobs.mo.gov/vosnet" TargetMode="External"/><Relationship Id="rId5" Type="http://schemas.openxmlformats.org/officeDocument/2006/relationships/hyperlink" Target="http://dss.mo.gov/fsd/" TargetMode="External"/><Relationship Id="rId10" Type="http://schemas.openxmlformats.org/officeDocument/2006/relationships/hyperlink" Target="https://training-app-jobs.mo.gov/vosnet/Default.aspx" TargetMode="External"/><Relationship Id="rId4" Type="http://schemas.openxmlformats.org/officeDocument/2006/relationships/hyperlink" Target="http://www.fns.usda.gov/sites/default/files/ET_Toolkit_2013.pdf" TargetMode="External"/><Relationship Id="rId9" Type="http://schemas.openxmlformats.org/officeDocument/2006/relationships/hyperlink" Target="https://molearning.csod.com/"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https://www.surveymonkey.com/r/skilluptraining"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942436"/>
            <a:ext cx="7315200" cy="4391565"/>
          </a:xfrm>
          <a:prstGeom prst="rect">
            <a:avLst/>
          </a:prstGeom>
        </p:spPr>
      </p:pic>
      <p:pic>
        <p:nvPicPr>
          <p:cNvPr id="3" name="Picture 2"/>
          <p:cNvPicPr>
            <a:picLocks noChangeAspect="1" noChangeArrowheads="1"/>
          </p:cNvPicPr>
          <p:nvPr/>
        </p:nvPicPr>
        <p:blipFill>
          <a:blip r:embed="rId4" cstate="print"/>
          <a:srcRect/>
          <a:stretch>
            <a:fillRect/>
          </a:stretch>
        </p:blipFill>
        <p:spPr bwMode="auto">
          <a:xfrm>
            <a:off x="6324600" y="5135881"/>
            <a:ext cx="1295400" cy="1217294"/>
          </a:xfrm>
          <a:prstGeom prst="rect">
            <a:avLst/>
          </a:prstGeom>
          <a:noFill/>
          <a:ln w="9525">
            <a:noFill/>
            <a:miter lim="800000"/>
            <a:headEnd/>
            <a:tailEnd/>
          </a:ln>
        </p:spPr>
      </p:pic>
      <p:pic>
        <p:nvPicPr>
          <p:cNvPr id="6" name="Picture 5"/>
          <p:cNvPicPr>
            <a:picLocks noChangeAspect="1"/>
          </p:cNvPicPr>
          <p:nvPr/>
        </p:nvPicPr>
        <p:blipFill>
          <a:blip r:embed="rId5"/>
          <a:stretch>
            <a:fillRect/>
          </a:stretch>
        </p:blipFill>
        <p:spPr>
          <a:xfrm>
            <a:off x="1676400" y="4191000"/>
            <a:ext cx="3457575" cy="2362200"/>
          </a:xfrm>
          <a:prstGeom prst="rect">
            <a:avLst/>
          </a:prstGeom>
        </p:spPr>
      </p:pic>
      <p:sp>
        <p:nvSpPr>
          <p:cNvPr id="4" name="Slide Number Placeholder 3"/>
          <p:cNvSpPr>
            <a:spLocks noGrp="1"/>
          </p:cNvSpPr>
          <p:nvPr>
            <p:ph type="sldNum" sz="quarter" idx="12"/>
          </p:nvPr>
        </p:nvSpPr>
        <p:spPr/>
        <p:txBody>
          <a:bodyPr/>
          <a:lstStyle/>
          <a:p>
            <a:fld id="{A41F16BE-F774-4195-85A3-C48F906DEB14}" type="slidenum">
              <a:rPr lang="en-US" smtClean="0"/>
              <a:t>1</a:t>
            </a:fld>
            <a:endParaRPr lang="en-US" dirty="0"/>
          </a:p>
        </p:txBody>
      </p:sp>
    </p:spTree>
    <p:extLst>
      <p:ext uri="{BB962C8B-B14F-4D97-AF65-F5344CB8AC3E}">
        <p14:creationId xmlns:p14="http://schemas.microsoft.com/office/powerpoint/2010/main" val="1770138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533400"/>
            <a:ext cx="8229600" cy="2133600"/>
          </a:xfrm>
        </p:spPr>
        <p:txBody>
          <a:bodyPr>
            <a:normAutofit/>
          </a:bodyPr>
          <a:lstStyle/>
          <a:p>
            <a:pPr algn="ctr"/>
            <a:r>
              <a:rPr lang="en-US" sz="6000" dirty="0" smtClean="0">
                <a:latin typeface="Arial" panose="020B0604020202020204" pitchFamily="34" charset="0"/>
                <a:cs typeface="Arial" panose="020B0604020202020204" pitchFamily="34" charset="0"/>
              </a:rPr>
              <a:t>Why SkillUP Matters</a:t>
            </a:r>
            <a:br>
              <a:rPr lang="en-US" sz="6000" dirty="0" smtClean="0">
                <a:latin typeface="Arial" panose="020B0604020202020204" pitchFamily="34" charset="0"/>
                <a:cs typeface="Arial" panose="020B0604020202020204" pitchFamily="34" charset="0"/>
              </a:rPr>
            </a:br>
            <a:r>
              <a:rPr lang="en-US" sz="6000" dirty="0" smtClean="0">
                <a:latin typeface="Arial" panose="020B0604020202020204" pitchFamily="34" charset="0"/>
                <a:cs typeface="Arial" panose="020B0604020202020204" pitchFamily="34" charset="0"/>
              </a:rPr>
              <a:t>Meet Chadonicka!</a:t>
            </a:r>
            <a:endParaRPr lang="en-US" sz="6000" dirty="0">
              <a:latin typeface="Arial" panose="020B0604020202020204" pitchFamily="34" charset="0"/>
              <a:cs typeface="Arial" panose="020B0604020202020204" pitchFamily="34" charset="0"/>
            </a:endParaRPr>
          </a:p>
        </p:txBody>
      </p:sp>
      <p:sp>
        <p:nvSpPr>
          <p:cNvPr id="4" name="Rectangle 3"/>
          <p:cNvSpPr/>
          <p:nvPr/>
        </p:nvSpPr>
        <p:spPr>
          <a:xfrm>
            <a:off x="1371600" y="3244334"/>
            <a:ext cx="6019800" cy="584775"/>
          </a:xfrm>
          <a:prstGeom prst="rect">
            <a:avLst/>
          </a:prstGeom>
        </p:spPr>
        <p:txBody>
          <a:bodyPr wrap="square">
            <a:spAutoFit/>
          </a:bodyPr>
          <a:lstStyle/>
          <a:p>
            <a:pPr algn="ctr"/>
            <a:r>
              <a:rPr lang="en-US" sz="3200" dirty="0">
                <a:hlinkClick r:id="rId3"/>
              </a:rPr>
              <a:t>https://</a:t>
            </a:r>
            <a:r>
              <a:rPr lang="en-US" sz="3200" dirty="0" smtClean="0">
                <a:hlinkClick r:id="rId3"/>
              </a:rPr>
              <a:t>vimeo.com/270755878</a:t>
            </a:r>
            <a:r>
              <a:rPr lang="en-US" sz="3200" dirty="0" smtClean="0"/>
              <a:t> </a:t>
            </a:r>
            <a:endParaRPr lang="en-US" sz="32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3781" y="4495800"/>
            <a:ext cx="3308838" cy="13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A41F16BE-F774-4195-85A3-C48F906DEB14}" type="slidenum">
              <a:rPr lang="en-US" smtClean="0"/>
              <a:t>10</a:t>
            </a:fld>
            <a:endParaRPr lang="en-US" dirty="0"/>
          </a:p>
        </p:txBody>
      </p:sp>
    </p:spTree>
    <p:extLst>
      <p:ext uri="{BB962C8B-B14F-4D97-AF65-F5344CB8AC3E}">
        <p14:creationId xmlns:p14="http://schemas.microsoft.com/office/powerpoint/2010/main" val="27011661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00"/>
            <a:ext cx="7848600" cy="1143000"/>
          </a:xfrm>
        </p:spPr>
        <p:txBody>
          <a:bodyPr/>
          <a:lstStyle/>
          <a:p>
            <a:r>
              <a:rPr lang="en-US" sz="54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MoJobs</a:t>
            </a:r>
            <a:r>
              <a:rPr lang="en-US" sz="4800" dirty="0" smtClean="0">
                <a:latin typeface="Arial" panose="020B0604020202020204" pitchFamily="34" charset="0"/>
                <a:cs typeface="Arial" panose="020B0604020202020204" pitchFamily="34" charset="0"/>
              </a:rPr>
              <a:t> Referral Process</a:t>
            </a:r>
            <a:endParaRPr lang="en-US" sz="4800" dirty="0">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228600" y="2286000"/>
            <a:ext cx="8458201" cy="3962400"/>
          </a:xfrm>
        </p:spPr>
        <p:txBody>
          <a:bodyPr anchor="ctr">
            <a:normAutofit/>
          </a:bodyPr>
          <a:lstStyle/>
          <a:p>
            <a:pPr marL="0" lvl="0" indent="0">
              <a:buNone/>
            </a:pPr>
            <a:endParaRPr lang="en-US" dirty="0" smtClean="0"/>
          </a:p>
          <a:p>
            <a:pPr marL="0" lvl="0" indent="0">
              <a:buNone/>
            </a:pPr>
            <a:r>
              <a:rPr lang="en-US" sz="3200" dirty="0" smtClean="0">
                <a:latin typeface="Arial" panose="020B0604020202020204" pitchFamily="34" charset="0"/>
                <a:cs typeface="Arial" panose="020B0604020202020204" pitchFamily="34" charset="0"/>
              </a:rPr>
              <a:t>FSD sends participant information to </a:t>
            </a:r>
            <a:r>
              <a:rPr lang="en-US" sz="3200" dirty="0" err="1" smtClean="0">
                <a:latin typeface="Arial" panose="020B0604020202020204" pitchFamily="34" charset="0"/>
                <a:cs typeface="Arial" panose="020B0604020202020204" pitchFamily="34" charset="0"/>
              </a:rPr>
              <a:t>MoJobs</a:t>
            </a:r>
            <a:r>
              <a:rPr lang="en-US" sz="4000"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ABAWDs</a:t>
            </a:r>
          </a:p>
          <a:p>
            <a:r>
              <a:rPr lang="en-US" dirty="0" smtClean="0">
                <a:latin typeface="Arial" panose="020B0604020202020204" pitchFamily="34" charset="0"/>
                <a:cs typeface="Arial" panose="020B0604020202020204" pitchFamily="34" charset="0"/>
              </a:rPr>
              <a:t>Volunteers receiving Food Stamp benefits starting May 1, 2018</a:t>
            </a:r>
          </a:p>
          <a:p>
            <a:r>
              <a:rPr lang="en-US" dirty="0" smtClean="0">
                <a:latin typeface="Arial" panose="020B0604020202020204" pitchFamily="34" charset="0"/>
                <a:cs typeface="Arial" panose="020B0604020202020204" pitchFamily="34" charset="0"/>
              </a:rPr>
              <a:t>Volunteers already in </a:t>
            </a:r>
            <a:r>
              <a:rPr lang="en-US" dirty="0" err="1" smtClean="0">
                <a:latin typeface="Arial" panose="020B0604020202020204" pitchFamily="34" charset="0"/>
                <a:cs typeface="Arial" panose="020B0604020202020204" pitchFamily="34" charset="0"/>
              </a:rPr>
              <a:t>MoJobs</a:t>
            </a:r>
            <a:endParaRPr lang="en-US" dirty="0" smtClean="0">
              <a:latin typeface="Arial" panose="020B0604020202020204" pitchFamily="34" charset="0"/>
              <a:cs typeface="Arial" panose="020B0604020202020204" pitchFamily="34" charset="0"/>
            </a:endParaRPr>
          </a:p>
          <a:p>
            <a:endParaRPr lang="en-US" dirty="0"/>
          </a:p>
        </p:txBody>
      </p:sp>
      <p:sp>
        <p:nvSpPr>
          <p:cNvPr id="8" name="Slide Number Placeholder 7"/>
          <p:cNvSpPr>
            <a:spLocks noGrp="1"/>
          </p:cNvSpPr>
          <p:nvPr>
            <p:ph type="sldNum" sz="quarter" idx="12"/>
          </p:nvPr>
        </p:nvSpPr>
        <p:spPr/>
        <p:txBody>
          <a:bodyPr/>
          <a:lstStyle/>
          <a:p>
            <a:fld id="{A41F16BE-F774-4195-85A3-C48F906DEB14}" type="slidenum">
              <a:rPr lang="en-US" smtClean="0"/>
              <a:t>11</a:t>
            </a:fld>
            <a:endParaRPr lang="en-US" dirty="0"/>
          </a:p>
        </p:txBody>
      </p:sp>
    </p:spTree>
    <p:extLst>
      <p:ext uri="{BB962C8B-B14F-4D97-AF65-F5344CB8AC3E}">
        <p14:creationId xmlns:p14="http://schemas.microsoft.com/office/powerpoint/2010/main" val="255898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Arial" panose="020B0604020202020204" pitchFamily="34" charset="0"/>
                <a:cs typeface="Arial" panose="020B0604020202020204" pitchFamily="34" charset="0"/>
              </a:rPr>
              <a:t>What if the participant is not in </a:t>
            </a:r>
            <a:r>
              <a:rPr lang="en-US" sz="3600" dirty="0" err="1" smtClean="0">
                <a:latin typeface="Arial" panose="020B0604020202020204" pitchFamily="34" charset="0"/>
                <a:cs typeface="Arial" panose="020B0604020202020204" pitchFamily="34" charset="0"/>
              </a:rPr>
              <a:t>MoJobs</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Send the </a:t>
            </a:r>
            <a:r>
              <a:rPr lang="en-US" dirty="0" err="1" smtClean="0">
                <a:latin typeface="Arial" panose="020B0604020202020204" pitchFamily="34" charset="0"/>
                <a:cs typeface="Arial" panose="020B0604020202020204" pitchFamily="34" charset="0"/>
              </a:rPr>
              <a:t>SkillUP</a:t>
            </a:r>
            <a:r>
              <a:rPr lang="en-US" dirty="0" smtClean="0">
                <a:latin typeface="Arial" panose="020B0604020202020204" pitchFamily="34" charset="0"/>
                <a:cs typeface="Arial" panose="020B0604020202020204" pitchFamily="34" charset="0"/>
              </a:rPr>
              <a:t> Eligibility and DCN Verification Form to </a:t>
            </a:r>
            <a:r>
              <a:rPr lang="en-US" dirty="0" smtClean="0">
                <a:latin typeface="Arial" panose="020B0604020202020204" pitchFamily="34" charset="0"/>
                <a:cs typeface="Arial" panose="020B0604020202020204" pitchFamily="34" charset="0"/>
                <a:hlinkClick r:id="rId3"/>
              </a:rPr>
              <a:t>DSS.FSD.Agreements@dss.mo.gov</a:t>
            </a:r>
            <a:r>
              <a:rPr lang="en-US" dirty="0" smtClean="0">
                <a:latin typeface="Arial" panose="020B0604020202020204" pitchFamily="34" charset="0"/>
                <a:cs typeface="Arial" panose="020B0604020202020204" pitchFamily="34" charset="0"/>
              </a:rPr>
              <a:t> </a:t>
            </a:r>
          </a:p>
          <a:p>
            <a:endParaRPr lang="en-US" dirty="0" smtClean="0">
              <a:latin typeface="Arial" panose="020B0604020202020204" pitchFamily="34" charset="0"/>
              <a:cs typeface="Arial" panose="020B0604020202020204" pitchFamily="34" charset="0"/>
              <a:hlinkClick r:id="rId4"/>
            </a:endParaRPr>
          </a:p>
          <a:p>
            <a:r>
              <a:rPr lang="en-US" dirty="0" smtClean="0">
                <a:latin typeface="Arial" panose="020B0604020202020204" pitchFamily="34" charset="0"/>
                <a:cs typeface="Arial" panose="020B0604020202020204" pitchFamily="34" charset="0"/>
                <a:hlinkClick r:id="rId4"/>
              </a:rPr>
              <a:t>https</a:t>
            </a:r>
            <a:r>
              <a:rPr lang="en-US" dirty="0">
                <a:latin typeface="Arial" panose="020B0604020202020204" pitchFamily="34" charset="0"/>
                <a:cs typeface="Arial" panose="020B0604020202020204" pitchFamily="34" charset="0"/>
                <a:hlinkClick r:id="rId4"/>
              </a:rPr>
              <a:t>://</a:t>
            </a:r>
            <a:r>
              <a:rPr lang="en-US" dirty="0" smtClean="0">
                <a:latin typeface="Arial" panose="020B0604020202020204" pitchFamily="34" charset="0"/>
                <a:cs typeface="Arial" panose="020B0604020202020204" pitchFamily="34" charset="0"/>
                <a:hlinkClick r:id="rId4"/>
              </a:rPr>
              <a:t>jobs.mo.gov/dwdprograms</a:t>
            </a:r>
            <a:r>
              <a:rPr lang="en-US" dirty="0" smtClean="0">
                <a:latin typeface="Arial" panose="020B0604020202020204" pitchFamily="34" charset="0"/>
                <a:cs typeface="Arial" panose="020B0604020202020204" pitchFamily="34" charset="0"/>
              </a:rPr>
              <a:t>  </a:t>
            </a:r>
          </a:p>
          <a:p>
            <a:pPr marL="0" indent="0">
              <a:buNone/>
            </a:pPr>
            <a:endParaRPr lang="en-US" dirty="0"/>
          </a:p>
        </p:txBody>
      </p:sp>
      <p:sp>
        <p:nvSpPr>
          <p:cNvPr id="4" name="Slide Number Placeholder 3"/>
          <p:cNvSpPr>
            <a:spLocks noGrp="1"/>
          </p:cNvSpPr>
          <p:nvPr>
            <p:ph type="sldNum" sz="quarter" idx="12"/>
          </p:nvPr>
        </p:nvSpPr>
        <p:spPr/>
        <p:txBody>
          <a:bodyPr/>
          <a:lstStyle/>
          <a:p>
            <a:fld id="{A41F16BE-F774-4195-85A3-C48F906DEB14}" type="slidenum">
              <a:rPr lang="en-US" smtClean="0"/>
              <a:t>12</a:t>
            </a:fld>
            <a:endParaRPr lang="en-US" dirty="0"/>
          </a:p>
        </p:txBody>
      </p:sp>
    </p:spTree>
    <p:extLst>
      <p:ext uri="{BB962C8B-B14F-4D97-AF65-F5344CB8AC3E}">
        <p14:creationId xmlns:p14="http://schemas.microsoft.com/office/powerpoint/2010/main" val="481152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SkillUp</a:t>
            </a:r>
            <a:r>
              <a:rPr lang="en-US" dirty="0" smtClean="0"/>
              <a:t> Pathways to Employment</a:t>
            </a:r>
            <a:endParaRPr lang="en-US" dirty="0"/>
          </a:p>
        </p:txBody>
      </p:sp>
      <p:sp>
        <p:nvSpPr>
          <p:cNvPr id="3" name="Content Placeholder 2"/>
          <p:cNvSpPr>
            <a:spLocks noGrp="1"/>
          </p:cNvSpPr>
          <p:nvPr>
            <p:ph idx="1"/>
          </p:nvPr>
        </p:nvSpPr>
        <p:spPr/>
        <p:txBody>
          <a:bodyPr/>
          <a:lstStyle/>
          <a:p>
            <a:r>
              <a:rPr lang="en-US" sz="3600" dirty="0" smtClean="0">
                <a:latin typeface="Arial" panose="020B0604020202020204" pitchFamily="34" charset="0"/>
                <a:cs typeface="Arial" panose="020B0604020202020204" pitchFamily="34" charset="0"/>
              </a:rPr>
              <a:t>Case Management</a:t>
            </a:r>
          </a:p>
          <a:p>
            <a:pPr lvl="2"/>
            <a:r>
              <a:rPr lang="en-US" sz="3200" dirty="0" smtClean="0">
                <a:latin typeface="Arial" panose="020B0604020202020204" pitchFamily="34" charset="0"/>
                <a:cs typeface="Arial" panose="020B0604020202020204" pitchFamily="34" charset="0"/>
              </a:rPr>
              <a:t>Engagement</a:t>
            </a:r>
          </a:p>
          <a:p>
            <a:pPr lvl="2"/>
            <a:r>
              <a:rPr lang="en-US" sz="3200" dirty="0" smtClean="0">
                <a:latin typeface="Arial" panose="020B0604020202020204" pitchFamily="34" charset="0"/>
                <a:cs typeface="Arial" panose="020B0604020202020204" pitchFamily="34" charset="0"/>
              </a:rPr>
              <a:t>Assessment and Employability Planning</a:t>
            </a:r>
          </a:p>
          <a:p>
            <a:pPr lvl="2"/>
            <a:r>
              <a:rPr lang="en-US" sz="3200" dirty="0" smtClean="0">
                <a:latin typeface="Arial" panose="020B0604020202020204" pitchFamily="34" charset="0"/>
                <a:cs typeface="Arial" panose="020B0604020202020204" pitchFamily="34" charset="0"/>
              </a:rPr>
              <a:t>Participation</a:t>
            </a:r>
          </a:p>
          <a:p>
            <a:pPr lvl="2"/>
            <a:r>
              <a:rPr lang="en-US" sz="3200" dirty="0" smtClean="0">
                <a:latin typeface="Arial" panose="020B0604020202020204" pitchFamily="34" charset="0"/>
                <a:cs typeface="Arial" panose="020B0604020202020204" pitchFamily="34" charset="0"/>
              </a:rPr>
              <a:t>Employment and Transition</a:t>
            </a:r>
            <a:endParaRPr lang="en-US" sz="3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41F16BE-F774-4195-85A3-C48F906DEB14}" type="slidenum">
              <a:rPr lang="en-US" smtClean="0"/>
              <a:t>13</a:t>
            </a:fld>
            <a:endParaRPr lang="en-US" dirty="0"/>
          </a:p>
        </p:txBody>
      </p:sp>
    </p:spTree>
    <p:extLst>
      <p:ext uri="{BB962C8B-B14F-4D97-AF65-F5344CB8AC3E}">
        <p14:creationId xmlns:p14="http://schemas.microsoft.com/office/powerpoint/2010/main" val="1173791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smtClean="0"/>
              <a:t>Engagement</a:t>
            </a:r>
            <a:endParaRPr lang="en-US" dirty="0"/>
          </a:p>
        </p:txBody>
      </p:sp>
      <p:sp>
        <p:nvSpPr>
          <p:cNvPr id="3" name="Text Placeholder 2"/>
          <p:cNvSpPr>
            <a:spLocks noGrp="1"/>
          </p:cNvSpPr>
          <p:nvPr>
            <p:ph type="body" idx="1"/>
          </p:nvPr>
        </p:nvSpPr>
        <p:spPr>
          <a:xfrm>
            <a:off x="457201" y="1855248"/>
            <a:ext cx="4040188" cy="1116552"/>
          </a:xfrm>
        </p:spPr>
        <p:txBody>
          <a:bodyPr/>
          <a:lstStyle/>
          <a:p>
            <a:r>
              <a:rPr lang="en-US" sz="4000" dirty="0">
                <a:latin typeface="Arial" panose="020B0604020202020204" pitchFamily="34" charset="0"/>
                <a:cs typeface="Arial" panose="020B0604020202020204" pitchFamily="34" charset="0"/>
              </a:rPr>
              <a:t>Marketing &amp; Outreach</a:t>
            </a:r>
            <a:r>
              <a:rPr lang="en-US" dirty="0">
                <a:latin typeface="Arial" panose="020B0604020202020204" pitchFamily="34" charset="0"/>
                <a:cs typeface="Arial" panose="020B0604020202020204" pitchFamily="34" charset="0"/>
              </a:rPr>
              <a:t>	</a:t>
            </a:r>
          </a:p>
          <a:p>
            <a:endParaRPr lang="en-US" dirty="0"/>
          </a:p>
        </p:txBody>
      </p:sp>
      <p:sp>
        <p:nvSpPr>
          <p:cNvPr id="4" name="Text Placeholder 3"/>
          <p:cNvSpPr>
            <a:spLocks noGrp="1"/>
          </p:cNvSpPr>
          <p:nvPr>
            <p:ph type="body" sz="half" idx="3"/>
          </p:nvPr>
        </p:nvSpPr>
        <p:spPr>
          <a:xfrm>
            <a:off x="4645026" y="1447800"/>
            <a:ext cx="4041775" cy="1066801"/>
          </a:xfrm>
        </p:spPr>
        <p:txBody>
          <a:bodyPr>
            <a:noAutofit/>
          </a:bodyPr>
          <a:lstStyle/>
          <a:p>
            <a:r>
              <a:rPr lang="en-US" sz="3600" dirty="0">
                <a:latin typeface="Arial" panose="020B0604020202020204" pitchFamily="34" charset="0"/>
                <a:cs typeface="Arial" panose="020B0604020202020204" pitchFamily="34" charset="0"/>
              </a:rPr>
              <a:t>Collaboration &amp; Referrals</a:t>
            </a:r>
          </a:p>
        </p:txBody>
      </p:sp>
      <p:sp>
        <p:nvSpPr>
          <p:cNvPr id="5" name="Content Placeholder 4"/>
          <p:cNvSpPr>
            <a:spLocks noGrp="1"/>
          </p:cNvSpPr>
          <p:nvPr>
            <p:ph sz="quarter" idx="2"/>
          </p:nvPr>
        </p:nvSpPr>
        <p:spPr>
          <a:xfrm>
            <a:off x="457201" y="2971801"/>
            <a:ext cx="4040188" cy="3388520"/>
          </a:xfrm>
        </p:spPr>
        <p:txBody>
          <a:bodyPr/>
          <a:lstStyle/>
          <a:p>
            <a:r>
              <a:rPr lang="en-US" sz="2800" dirty="0">
                <a:latin typeface="Arial" panose="020B0604020202020204" pitchFamily="34" charset="0"/>
                <a:cs typeface="Arial" panose="020B0604020202020204" pitchFamily="34" charset="0"/>
              </a:rPr>
              <a:t>Encourage community support for the </a:t>
            </a:r>
            <a:r>
              <a:rPr lang="en-US" sz="2800" dirty="0" err="1">
                <a:latin typeface="Arial" panose="020B0604020202020204" pitchFamily="34" charset="0"/>
                <a:cs typeface="Arial" panose="020B0604020202020204" pitchFamily="34" charset="0"/>
              </a:rPr>
              <a:t>SkillUP</a:t>
            </a:r>
            <a:r>
              <a:rPr lang="en-US" sz="2800" dirty="0">
                <a:latin typeface="Arial" panose="020B0604020202020204" pitchFamily="34" charset="0"/>
                <a:cs typeface="Arial" panose="020B0604020202020204" pitchFamily="34" charset="0"/>
              </a:rPr>
              <a:t> program</a:t>
            </a:r>
          </a:p>
          <a:p>
            <a:r>
              <a:rPr lang="en-US" sz="2800" dirty="0">
                <a:latin typeface="Arial" panose="020B0604020202020204" pitchFamily="34" charset="0"/>
                <a:cs typeface="Arial" panose="020B0604020202020204" pitchFamily="34" charset="0"/>
              </a:rPr>
              <a:t>Educate the local community about </a:t>
            </a:r>
            <a:r>
              <a:rPr lang="en-US" sz="2800" dirty="0" err="1">
                <a:latin typeface="Arial" panose="020B0604020202020204" pitchFamily="34" charset="0"/>
                <a:cs typeface="Arial" panose="020B0604020202020204" pitchFamily="34" charset="0"/>
              </a:rPr>
              <a:t>SkillUP</a:t>
            </a:r>
            <a:endParaRPr lang="en-US" sz="2800" dirty="0">
              <a:latin typeface="Arial" panose="020B0604020202020204" pitchFamily="34" charset="0"/>
              <a:cs typeface="Arial" panose="020B0604020202020204" pitchFamily="34" charset="0"/>
            </a:endParaRPr>
          </a:p>
          <a:p>
            <a:pPr marL="0" indent="0">
              <a:buNone/>
            </a:pPr>
            <a:endParaRPr lang="en-US" sz="2800" dirty="0"/>
          </a:p>
          <a:p>
            <a:endParaRPr lang="en-US" dirty="0"/>
          </a:p>
        </p:txBody>
      </p:sp>
      <p:sp>
        <p:nvSpPr>
          <p:cNvPr id="6" name="Content Placeholder 5"/>
          <p:cNvSpPr>
            <a:spLocks noGrp="1"/>
          </p:cNvSpPr>
          <p:nvPr>
            <p:ph sz="quarter" idx="4"/>
          </p:nvPr>
        </p:nvSpPr>
        <p:spPr>
          <a:xfrm>
            <a:off x="4645026" y="3048000"/>
            <a:ext cx="4041775" cy="3312320"/>
          </a:xfrm>
        </p:spPr>
        <p:txBody>
          <a:bodyPr>
            <a:normAutofit lnSpcReduction="10000"/>
          </a:bodyPr>
          <a:lstStyle/>
          <a:p>
            <a:r>
              <a:rPr lang="en-US" sz="2800" dirty="0">
                <a:latin typeface="Arial" panose="020B0604020202020204" pitchFamily="34" charset="0"/>
                <a:cs typeface="Arial" panose="020B0604020202020204" pitchFamily="34" charset="0"/>
              </a:rPr>
              <a:t>Provides participants with comprehensive </a:t>
            </a:r>
            <a:r>
              <a:rPr lang="en-US" sz="2800" dirty="0" smtClean="0">
                <a:latin typeface="Arial" panose="020B0604020202020204" pitchFamily="34" charset="0"/>
                <a:cs typeface="Arial" panose="020B0604020202020204" pitchFamily="34" charset="0"/>
              </a:rPr>
              <a:t>services</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For more information on local resources go to</a:t>
            </a:r>
          </a:p>
          <a:p>
            <a:r>
              <a:rPr lang="en-US" sz="2800" dirty="0">
                <a:latin typeface="Arial" panose="020B0604020202020204" pitchFamily="34" charset="0"/>
                <a:cs typeface="Arial" panose="020B0604020202020204" pitchFamily="34" charset="0"/>
                <a:hlinkClick r:id="rId3"/>
              </a:rPr>
              <a:t>www.mo.servicesnavigator.org</a:t>
            </a:r>
            <a:endParaRPr lang="en-US" sz="2800" dirty="0">
              <a:latin typeface="Arial" panose="020B0604020202020204" pitchFamily="34" charset="0"/>
              <a:cs typeface="Arial" panose="020B0604020202020204" pitchFamily="34" charset="0"/>
            </a:endParaRPr>
          </a:p>
          <a:p>
            <a:endParaRPr lang="en-US" dirty="0"/>
          </a:p>
        </p:txBody>
      </p:sp>
      <p:sp>
        <p:nvSpPr>
          <p:cNvPr id="7" name="Slide Number Placeholder 6"/>
          <p:cNvSpPr>
            <a:spLocks noGrp="1"/>
          </p:cNvSpPr>
          <p:nvPr>
            <p:ph type="sldNum" sz="quarter" idx="12"/>
          </p:nvPr>
        </p:nvSpPr>
        <p:spPr/>
        <p:txBody>
          <a:bodyPr/>
          <a:lstStyle/>
          <a:p>
            <a:fld id="{A41F16BE-F774-4195-85A3-C48F906DEB14}" type="slidenum">
              <a:rPr lang="en-US" smtClean="0"/>
              <a:t>14</a:t>
            </a:fld>
            <a:endParaRPr lang="en-US" dirty="0"/>
          </a:p>
        </p:txBody>
      </p:sp>
      <p:pic>
        <p:nvPicPr>
          <p:cNvPr id="8" name="Picture 7" descr="File:&lt;strong&gt;Collaboration&lt;/strong&gt; logo V2.sv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008" y="5140172"/>
            <a:ext cx="2362200" cy="1599447"/>
          </a:xfrm>
          <a:prstGeom prst="rect">
            <a:avLst/>
          </a:prstGeom>
        </p:spPr>
      </p:pic>
    </p:spTree>
    <p:extLst>
      <p:ext uri="{BB962C8B-B14F-4D97-AF65-F5344CB8AC3E}">
        <p14:creationId xmlns:p14="http://schemas.microsoft.com/office/powerpoint/2010/main" val="87980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normAutofit fontScale="90000"/>
          </a:bodyPr>
          <a:lstStyle/>
          <a:p>
            <a:pPr algn="ctr"/>
            <a:r>
              <a:rPr lang="en-US" dirty="0" smtClean="0"/>
              <a:t/>
            </a:r>
            <a:br>
              <a:rPr lang="en-US" dirty="0" smtClean="0"/>
            </a:br>
            <a:r>
              <a:rPr lang="en-US" dirty="0"/>
              <a:t>Engagement</a:t>
            </a:r>
            <a:br>
              <a:rPr lang="en-US" dirty="0"/>
            </a:br>
            <a:r>
              <a:rPr lang="en-US" dirty="0" smtClean="0"/>
              <a:t>Outreach Effectiveness Survey</a:t>
            </a:r>
            <a:endParaRPr lang="en-US" dirty="0"/>
          </a:p>
        </p:txBody>
      </p:sp>
      <p:sp>
        <p:nvSpPr>
          <p:cNvPr id="3" name="Content Placeholder 2"/>
          <p:cNvSpPr>
            <a:spLocks noGrp="1"/>
          </p:cNvSpPr>
          <p:nvPr>
            <p:ph idx="1"/>
          </p:nvPr>
        </p:nvSpPr>
        <p:spPr/>
        <p:txBody>
          <a:bodyPr>
            <a:normAutofit lnSpcReduction="10000"/>
          </a:bodyPr>
          <a:lstStyle/>
          <a:p>
            <a:endParaRPr lang="en-US" u="sng" dirty="0" smtClean="0">
              <a:hlinkClick r:id="rId3"/>
            </a:endParaRPr>
          </a:p>
          <a:p>
            <a:r>
              <a:rPr lang="en-US" u="sng" dirty="0" smtClean="0">
                <a:hlinkClick r:id="rId3"/>
              </a:rPr>
              <a:t>Quick Survey – 3 questions</a:t>
            </a:r>
          </a:p>
          <a:p>
            <a:pPr marL="0" indent="0">
              <a:buNone/>
            </a:pPr>
            <a:endParaRPr lang="en-US" u="sng" dirty="0" smtClean="0">
              <a:hlinkClick r:id="rId3"/>
            </a:endParaRPr>
          </a:p>
          <a:p>
            <a:pPr lvl="1"/>
            <a:r>
              <a:rPr lang="en-US" u="sng" dirty="0" smtClean="0">
                <a:hlinkClick r:id="rId3"/>
              </a:rPr>
              <a:t>What program - MWA, </a:t>
            </a:r>
            <a:r>
              <a:rPr lang="en-US" u="sng" dirty="0" err="1" smtClean="0">
                <a:hlinkClick r:id="rId3"/>
              </a:rPr>
              <a:t>SkillUP</a:t>
            </a:r>
            <a:r>
              <a:rPr lang="en-US" u="sng" dirty="0" smtClean="0">
                <a:hlinkClick r:id="rId3"/>
              </a:rPr>
              <a:t>, HITE</a:t>
            </a:r>
          </a:p>
          <a:p>
            <a:pPr lvl="1"/>
            <a:r>
              <a:rPr lang="en-US" u="sng" dirty="0" smtClean="0">
                <a:hlinkClick r:id="rId3"/>
              </a:rPr>
              <a:t>How did they hear about the program?</a:t>
            </a:r>
          </a:p>
          <a:p>
            <a:pPr lvl="1"/>
            <a:r>
              <a:rPr lang="en-US" u="sng" dirty="0" smtClean="0">
                <a:hlinkClick r:id="rId3"/>
              </a:rPr>
              <a:t>What is their </a:t>
            </a:r>
            <a:r>
              <a:rPr lang="en-US" u="sng" dirty="0">
                <a:hlinkClick r:id="rId3"/>
              </a:rPr>
              <a:t>z</a:t>
            </a:r>
            <a:r>
              <a:rPr lang="en-US" u="sng" dirty="0" smtClean="0">
                <a:hlinkClick r:id="rId3"/>
              </a:rPr>
              <a:t>ip code?</a:t>
            </a:r>
          </a:p>
          <a:p>
            <a:endParaRPr lang="en-US" u="sng" dirty="0">
              <a:hlinkClick r:id="rId3"/>
            </a:endParaRPr>
          </a:p>
          <a:p>
            <a:endParaRPr lang="en-US" u="sng" dirty="0" smtClean="0">
              <a:hlinkClick r:id="rId3"/>
            </a:endParaRPr>
          </a:p>
          <a:p>
            <a:r>
              <a:rPr lang="en-US" u="sng" dirty="0">
                <a:hlinkClick r:id="rId4"/>
              </a:rPr>
              <a:t>https://riskanalysisunit.wufoo.com/forms/et-engagement-effectiveness-survey</a:t>
            </a:r>
            <a:r>
              <a:rPr lang="en-US" u="sng" dirty="0" smtClean="0">
                <a:hlinkClick r:id="rId4"/>
              </a:rPr>
              <a:t>/</a:t>
            </a:r>
            <a:endParaRPr lang="en-US" dirty="0"/>
          </a:p>
          <a:p>
            <a:endParaRPr lang="en-US" dirty="0"/>
          </a:p>
        </p:txBody>
      </p:sp>
      <p:sp>
        <p:nvSpPr>
          <p:cNvPr id="4" name="Slide Number Placeholder 3"/>
          <p:cNvSpPr>
            <a:spLocks noGrp="1"/>
          </p:cNvSpPr>
          <p:nvPr>
            <p:ph type="sldNum" sz="quarter" idx="12"/>
          </p:nvPr>
        </p:nvSpPr>
        <p:spPr/>
        <p:txBody>
          <a:bodyPr/>
          <a:lstStyle/>
          <a:p>
            <a:fld id="{A41F16BE-F774-4195-85A3-C48F906DEB14}" type="slidenum">
              <a:rPr lang="en-US" smtClean="0"/>
              <a:t>15</a:t>
            </a:fld>
            <a:endParaRPr lang="en-US" dirty="0"/>
          </a:p>
        </p:txBody>
      </p:sp>
    </p:spTree>
    <p:extLst>
      <p:ext uri="{BB962C8B-B14F-4D97-AF65-F5344CB8AC3E}">
        <p14:creationId xmlns:p14="http://schemas.microsoft.com/office/powerpoint/2010/main" val="163042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196" y="158749"/>
            <a:ext cx="8229600" cy="1441451"/>
          </a:xfrm>
        </p:spPr>
        <p:txBody>
          <a:bodyPr>
            <a:normAutofit fontScale="90000"/>
          </a:bodyPr>
          <a:lstStyle/>
          <a:p>
            <a:r>
              <a:rPr lang="en-US" dirty="0" smtClean="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Engagement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Informational Sessions</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lvl="0"/>
            <a:r>
              <a:rPr lang="en-US" sz="2800" dirty="0">
                <a:latin typeface="Arial" panose="020B0604020202020204" pitchFamily="34" charset="0"/>
                <a:cs typeface="Arial" panose="020B0604020202020204" pitchFamily="34" charset="0"/>
              </a:rPr>
              <a:t>Provide an overview of the SkillUP program;</a:t>
            </a:r>
          </a:p>
          <a:p>
            <a:pPr lvl="0"/>
            <a:r>
              <a:rPr lang="en-US" sz="2800" dirty="0">
                <a:latin typeface="Arial" panose="020B0604020202020204" pitchFamily="34" charset="0"/>
                <a:cs typeface="Arial" panose="020B0604020202020204" pitchFamily="34" charset="0"/>
              </a:rPr>
              <a:t>Discuss the benefits of self-sufficiency with the participant;</a:t>
            </a:r>
          </a:p>
          <a:p>
            <a:pPr lvl="0"/>
            <a:r>
              <a:rPr lang="en-US" sz="2800" dirty="0" smtClean="0">
                <a:latin typeface="Arial" panose="020B0604020202020204" pitchFamily="34" charset="0"/>
                <a:cs typeface="Arial" panose="020B0604020202020204" pitchFamily="34" charset="0"/>
              </a:rPr>
              <a:t>Providers arrange </a:t>
            </a:r>
            <a:r>
              <a:rPr lang="en-US" sz="2800" dirty="0">
                <a:latin typeface="Arial" panose="020B0604020202020204" pitchFamily="34" charset="0"/>
                <a:cs typeface="Arial" panose="020B0604020202020204" pitchFamily="34" charset="0"/>
              </a:rPr>
              <a:t>for </a:t>
            </a:r>
            <a:r>
              <a:rPr lang="en-US" sz="2800" dirty="0" smtClean="0">
                <a:latin typeface="Arial" panose="020B0604020202020204" pitchFamily="34" charset="0"/>
                <a:cs typeface="Arial" panose="020B0604020202020204" pitchFamily="34" charset="0"/>
              </a:rPr>
              <a:t>prior </a:t>
            </a:r>
            <a:r>
              <a:rPr lang="en-US" sz="2800" dirty="0">
                <a:latin typeface="Arial" panose="020B0604020202020204" pitchFamily="34" charset="0"/>
                <a:cs typeface="Arial" panose="020B0604020202020204" pitchFamily="34" charset="0"/>
              </a:rPr>
              <a:t>SkillUP participants to share their experience and success stories;</a:t>
            </a:r>
          </a:p>
          <a:p>
            <a:pPr lvl="0"/>
            <a:r>
              <a:rPr lang="en-US" sz="2800" dirty="0">
                <a:latin typeface="Arial" panose="020B0604020202020204" pitchFamily="34" charset="0"/>
                <a:cs typeface="Arial" panose="020B0604020202020204" pitchFamily="34" charset="0"/>
              </a:rPr>
              <a:t>Arrange for participants in the session (and other area sessions) to develop a cohort</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7315200" y="190500"/>
            <a:ext cx="1219200" cy="1676400"/>
          </a:xfrm>
          <a:prstGeom prst="rect">
            <a:avLst/>
          </a:prstGeom>
        </p:spPr>
      </p:pic>
      <p:sp>
        <p:nvSpPr>
          <p:cNvPr id="5" name="Slide Number Placeholder 4"/>
          <p:cNvSpPr>
            <a:spLocks noGrp="1"/>
          </p:cNvSpPr>
          <p:nvPr>
            <p:ph type="sldNum" sz="quarter" idx="12"/>
          </p:nvPr>
        </p:nvSpPr>
        <p:spPr/>
        <p:txBody>
          <a:bodyPr/>
          <a:lstStyle/>
          <a:p>
            <a:fld id="{A41F16BE-F774-4195-85A3-C48F906DEB14}" type="slidenum">
              <a:rPr lang="en-US" smtClean="0"/>
              <a:t>16</a:t>
            </a:fld>
            <a:endParaRPr lang="en-US" dirty="0"/>
          </a:p>
        </p:txBody>
      </p:sp>
    </p:spTree>
    <p:extLst>
      <p:ext uri="{BB962C8B-B14F-4D97-AF65-F5344CB8AC3E}">
        <p14:creationId xmlns:p14="http://schemas.microsoft.com/office/powerpoint/2010/main" val="365838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89888"/>
          </a:xfrm>
        </p:spPr>
        <p:txBody>
          <a:bodyPr>
            <a:normAutofit fontScale="90000"/>
          </a:bodyPr>
          <a:lstStyle/>
          <a:p>
            <a:pPr algn="ctr"/>
            <a:r>
              <a:rPr lang="en-US" dirty="0" smtClean="0"/>
              <a:t>Engagement</a:t>
            </a:r>
            <a:br>
              <a:rPr lang="en-US" dirty="0" smtClean="0"/>
            </a:br>
            <a:r>
              <a:rPr lang="en-US" dirty="0" smtClean="0"/>
              <a:t>Informational Sessions</a:t>
            </a:r>
            <a:endParaRPr lang="en-US" dirty="0"/>
          </a:p>
        </p:txBody>
      </p:sp>
      <p:sp>
        <p:nvSpPr>
          <p:cNvPr id="3" name="Content Placeholder 2"/>
          <p:cNvSpPr>
            <a:spLocks noGrp="1"/>
          </p:cNvSpPr>
          <p:nvPr>
            <p:ph idx="1"/>
          </p:nvPr>
        </p:nvSpPr>
        <p:spPr/>
        <p:txBody>
          <a:bodyPr/>
          <a:lstStyle/>
          <a:p>
            <a:pPr lvl="0"/>
            <a:r>
              <a:rPr lang="en-US" sz="2800" dirty="0">
                <a:latin typeface="Arial" panose="020B0604020202020204" pitchFamily="34" charset="0"/>
                <a:cs typeface="Arial" panose="020B0604020202020204" pitchFamily="34" charset="0"/>
              </a:rPr>
              <a:t>Provide Labor Market Information (LMI) in the area/region of the </a:t>
            </a:r>
            <a:r>
              <a:rPr lang="en-US" sz="2800" dirty="0" smtClean="0">
                <a:latin typeface="Arial" panose="020B0604020202020204" pitchFamily="34" charset="0"/>
                <a:cs typeface="Arial" panose="020B0604020202020204" pitchFamily="34" charset="0"/>
              </a:rPr>
              <a:t>participant</a:t>
            </a:r>
          </a:p>
          <a:p>
            <a:pPr lvl="0"/>
            <a:r>
              <a:rPr lang="en-US" sz="2800" dirty="0" smtClean="0">
                <a:latin typeface="Arial" panose="020B0604020202020204" pitchFamily="34" charset="0"/>
                <a:cs typeface="Arial" panose="020B0604020202020204" pitchFamily="34" charset="0"/>
              </a:rPr>
              <a:t>Provide </a:t>
            </a:r>
            <a:r>
              <a:rPr lang="en-US" sz="2800" dirty="0">
                <a:latin typeface="Arial" panose="020B0604020202020204" pitchFamily="34" charset="0"/>
                <a:cs typeface="Arial" panose="020B0604020202020204" pitchFamily="34" charset="0"/>
              </a:rPr>
              <a:t>an overview of other services available to the participant and how to access </a:t>
            </a:r>
            <a:r>
              <a:rPr lang="en-US" sz="2800" dirty="0" smtClean="0">
                <a:latin typeface="Arial" panose="020B0604020202020204" pitchFamily="34" charset="0"/>
                <a:cs typeface="Arial" panose="020B0604020202020204" pitchFamily="34" charset="0"/>
              </a:rPr>
              <a:t>these services </a:t>
            </a:r>
            <a:r>
              <a:rPr lang="en-US" sz="2800" dirty="0">
                <a:latin typeface="Arial" panose="020B0604020202020204" pitchFamily="34" charset="0"/>
                <a:cs typeface="Arial" panose="020B0604020202020204" pitchFamily="34" charset="0"/>
              </a:rPr>
              <a:t>(e.g. Child Care, Low Income Home Energy Program, Rehabilitation Services for the Blind, and CBOs</a:t>
            </a:r>
            <a:r>
              <a:rPr lang="en-US" sz="2800" dirty="0" smtClean="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12"/>
          </p:nvPr>
        </p:nvSpPr>
        <p:spPr/>
        <p:txBody>
          <a:bodyPr/>
          <a:lstStyle/>
          <a:p>
            <a:fld id="{A41F16BE-F774-4195-85A3-C48F906DEB14}" type="slidenum">
              <a:rPr lang="en-US" smtClean="0"/>
              <a:t>17</a:t>
            </a:fld>
            <a:endParaRPr lang="en-US" dirty="0"/>
          </a:p>
        </p:txBody>
      </p:sp>
    </p:spTree>
    <p:extLst>
      <p:ext uri="{BB962C8B-B14F-4D97-AF65-F5344CB8AC3E}">
        <p14:creationId xmlns:p14="http://schemas.microsoft.com/office/powerpoint/2010/main" val="3072236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63597"/>
          </a:xfrm>
        </p:spPr>
        <p:txBody>
          <a:bodyPr>
            <a:normAutofit/>
          </a:bodyPr>
          <a:lstStyle/>
          <a:p>
            <a:r>
              <a:rPr lang="en-US" sz="6000" dirty="0" smtClean="0">
                <a:latin typeface="Arial" panose="020B0604020202020204" pitchFamily="34" charset="0"/>
                <a:cs typeface="Arial" panose="020B0604020202020204" pitchFamily="34" charset="0"/>
              </a:rPr>
              <a:t>Case Notes</a:t>
            </a:r>
            <a:endParaRPr lang="en-US" sz="6000" dirty="0">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457200" y="1920085"/>
            <a:ext cx="8229600" cy="4099715"/>
          </a:xfrm>
        </p:spPr>
        <p:txBody>
          <a:bodyPr>
            <a:normAutofit/>
          </a:bodyPr>
          <a:lstStyle/>
          <a:p>
            <a:pPr marL="0" indent="0">
              <a:buNone/>
            </a:pPr>
            <a:endParaRPr lang="en-US" sz="2800" dirty="0" smtClean="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Notes </a:t>
            </a:r>
            <a:r>
              <a:rPr lang="en-US" sz="2800" dirty="0">
                <a:latin typeface="Arial" panose="020B0604020202020204" pitchFamily="34" charset="0"/>
                <a:cs typeface="Arial" panose="020B0604020202020204" pitchFamily="34" charset="0"/>
              </a:rPr>
              <a:t>with confidential/sensitive information about Chemical Dependency, Mental Health, Family Violence, or any medical condition or diagnosis must </a:t>
            </a:r>
            <a:r>
              <a:rPr lang="en-US" sz="2800" b="1" i="1" dirty="0" smtClean="0">
                <a:latin typeface="Arial" panose="020B0604020202020204" pitchFamily="34" charset="0"/>
                <a:cs typeface="Arial" panose="020B0604020202020204" pitchFamily="34" charset="0"/>
              </a:rPr>
              <a:t>never</a:t>
            </a:r>
            <a:r>
              <a:rPr lang="en-US" sz="2800" b="1"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be </a:t>
            </a:r>
            <a:r>
              <a:rPr lang="en-US" sz="2800" dirty="0" smtClean="0">
                <a:latin typeface="Arial" panose="020B0604020202020204" pitchFamily="34" charset="0"/>
                <a:cs typeface="Arial" panose="020B0604020202020204" pitchFamily="34" charset="0"/>
              </a:rPr>
              <a:t>entered in </a:t>
            </a:r>
            <a:r>
              <a:rPr lang="en-US" sz="2800" dirty="0" err="1" smtClean="0">
                <a:latin typeface="Arial" panose="020B0604020202020204" pitchFamily="34" charset="0"/>
                <a:cs typeface="Arial" panose="020B0604020202020204" pitchFamily="34" charset="0"/>
              </a:rPr>
              <a:t>MoJobs</a:t>
            </a:r>
            <a:r>
              <a:rPr lang="en-US" sz="2800" dirty="0" smtClean="0">
                <a:latin typeface="Arial" panose="020B0604020202020204" pitchFamily="34" charset="0"/>
                <a:cs typeface="Arial" panose="020B0604020202020204" pitchFamily="34" charset="0"/>
              </a:rPr>
              <a:t>.</a:t>
            </a:r>
          </a:p>
          <a:p>
            <a:pPr marL="0" indent="0">
              <a:buNone/>
            </a:pPr>
            <a:endParaRPr lang="en-US" sz="2800" dirty="0" smtClean="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A41F16BE-F774-4195-85A3-C48F906DEB14}" type="slidenum">
              <a:rPr lang="en-US" smtClean="0"/>
              <a:t>18</a:t>
            </a:fld>
            <a:endParaRPr lang="en-US" dirty="0"/>
          </a:p>
        </p:txBody>
      </p:sp>
    </p:spTree>
    <p:extLst>
      <p:ext uri="{BB962C8B-B14F-4D97-AF65-F5344CB8AC3E}">
        <p14:creationId xmlns:p14="http://schemas.microsoft.com/office/powerpoint/2010/main" val="137342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anim calcmode="lin" valueType="num">
                                      <p:cBhvr>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When should a case note be entered?</a:t>
            </a:r>
            <a:endParaRPr lang="en-US" sz="4000" dirty="0"/>
          </a:p>
        </p:txBody>
      </p:sp>
      <p:sp>
        <p:nvSpPr>
          <p:cNvPr id="3" name="Content Placeholder 2"/>
          <p:cNvSpPr>
            <a:spLocks noGrp="1"/>
          </p:cNvSpPr>
          <p:nvPr>
            <p:ph sz="half" idx="1"/>
          </p:nvPr>
        </p:nvSpPr>
        <p:spPr/>
        <p:txBody>
          <a:bodyPr/>
          <a:lstStyle/>
          <a:p>
            <a:endParaRPr lang="en-US" dirty="0" smtClean="0"/>
          </a:p>
          <a:p>
            <a:r>
              <a:rPr lang="en-US" dirty="0" smtClean="0"/>
              <a:t>Initial Case Note</a:t>
            </a:r>
          </a:p>
          <a:p>
            <a:r>
              <a:rPr lang="en-US" dirty="0" smtClean="0"/>
              <a:t>After Assessment</a:t>
            </a:r>
          </a:p>
          <a:p>
            <a:r>
              <a:rPr lang="en-US" dirty="0" smtClean="0"/>
              <a:t>After participant -employer contacts</a:t>
            </a:r>
          </a:p>
          <a:p>
            <a:r>
              <a:rPr lang="en-US" dirty="0" smtClean="0"/>
              <a:t>After follow up dates</a:t>
            </a:r>
            <a:endParaRPr lang="en-US" dirty="0"/>
          </a:p>
        </p:txBody>
      </p:sp>
      <p:sp>
        <p:nvSpPr>
          <p:cNvPr id="4" name="Content Placeholder 3"/>
          <p:cNvSpPr>
            <a:spLocks noGrp="1"/>
          </p:cNvSpPr>
          <p:nvPr>
            <p:ph sz="half" idx="2"/>
          </p:nvPr>
        </p:nvSpPr>
        <p:spPr/>
        <p:txBody>
          <a:bodyPr/>
          <a:lstStyle/>
          <a:p>
            <a:endParaRPr lang="en-US" dirty="0" smtClean="0"/>
          </a:p>
          <a:p>
            <a:r>
              <a:rPr lang="en-US" dirty="0" smtClean="0"/>
              <a:t>After documents are submitted</a:t>
            </a:r>
          </a:p>
          <a:p>
            <a:r>
              <a:rPr lang="en-US" dirty="0" smtClean="0"/>
              <a:t>After Employment Plan is created or updated</a:t>
            </a:r>
          </a:p>
          <a:p>
            <a:r>
              <a:rPr lang="en-US" dirty="0" smtClean="0"/>
              <a:t>After problem solving measures</a:t>
            </a:r>
          </a:p>
          <a:p>
            <a:pPr lvl="1"/>
            <a:r>
              <a:rPr lang="en-US" dirty="0" smtClean="0"/>
              <a:t>Addressing barriers</a:t>
            </a:r>
            <a:endParaRPr lang="en-US" dirty="0"/>
          </a:p>
        </p:txBody>
      </p:sp>
      <p:sp>
        <p:nvSpPr>
          <p:cNvPr id="5" name="Slide Number Placeholder 4"/>
          <p:cNvSpPr>
            <a:spLocks noGrp="1"/>
          </p:cNvSpPr>
          <p:nvPr>
            <p:ph type="sldNum" sz="quarter" idx="12"/>
          </p:nvPr>
        </p:nvSpPr>
        <p:spPr/>
        <p:txBody>
          <a:bodyPr/>
          <a:lstStyle/>
          <a:p>
            <a:fld id="{A41F16BE-F774-4195-85A3-C48F906DEB14}" type="slidenum">
              <a:rPr lang="en-US" smtClean="0"/>
              <a:t>19</a:t>
            </a:fld>
            <a:endParaRPr lang="en-US" dirty="0"/>
          </a:p>
        </p:txBody>
      </p:sp>
    </p:spTree>
    <p:extLst>
      <p:ext uri="{BB962C8B-B14F-4D97-AF65-F5344CB8AC3E}">
        <p14:creationId xmlns:p14="http://schemas.microsoft.com/office/powerpoint/2010/main" val="399975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SkillUp</a:t>
            </a:r>
            <a:endParaRPr lang="en-US" dirty="0"/>
          </a:p>
        </p:txBody>
      </p:sp>
      <p:sp>
        <p:nvSpPr>
          <p:cNvPr id="3" name="Content Placeholder 2"/>
          <p:cNvSpPr>
            <a:spLocks noGrp="1"/>
          </p:cNvSpPr>
          <p:nvPr>
            <p:ph idx="1"/>
          </p:nvPr>
        </p:nvSpPr>
        <p:spPr/>
        <p:txBody>
          <a:bodyPr/>
          <a:lstStyle/>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Opportunities for Food Stamp Recipients to become employed through training and skill building activities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Provides funding for skills training and support </a:t>
            </a: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ervices</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41F16BE-F774-4195-85A3-C48F906DEB14}" type="slidenum">
              <a:rPr lang="en-US" smtClean="0"/>
              <a:t>2</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5548313"/>
            <a:ext cx="243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29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When should a case note be entered?</a:t>
            </a:r>
            <a:endParaRPr lang="en-US" sz="3600" dirty="0"/>
          </a:p>
        </p:txBody>
      </p:sp>
      <p:sp>
        <p:nvSpPr>
          <p:cNvPr id="3" name="Content Placeholder 2"/>
          <p:cNvSpPr>
            <a:spLocks noGrp="1"/>
          </p:cNvSpPr>
          <p:nvPr>
            <p:ph sz="half" idx="1"/>
          </p:nvPr>
        </p:nvSpPr>
        <p:spPr/>
        <p:txBody>
          <a:bodyPr/>
          <a:lstStyle/>
          <a:p>
            <a:endParaRPr lang="en-US" dirty="0" smtClean="0"/>
          </a:p>
          <a:p>
            <a:r>
              <a:rPr lang="en-US" dirty="0" smtClean="0"/>
              <a:t>Funding Approvals or Denials</a:t>
            </a:r>
          </a:p>
          <a:p>
            <a:r>
              <a:rPr lang="en-US" dirty="0" smtClean="0"/>
              <a:t>Job Development</a:t>
            </a:r>
          </a:p>
          <a:p>
            <a:r>
              <a:rPr lang="en-US" dirty="0" smtClean="0"/>
              <a:t>Case Record Corrections</a:t>
            </a:r>
          </a:p>
          <a:p>
            <a:r>
              <a:rPr lang="en-US" dirty="0" smtClean="0"/>
              <a:t>Progress Evaluations or Skill Reviews</a:t>
            </a:r>
            <a:endParaRPr lang="en-US" dirty="0"/>
          </a:p>
        </p:txBody>
      </p:sp>
      <p:sp>
        <p:nvSpPr>
          <p:cNvPr id="4" name="Content Placeholder 3"/>
          <p:cNvSpPr>
            <a:spLocks noGrp="1"/>
          </p:cNvSpPr>
          <p:nvPr>
            <p:ph sz="half" idx="2"/>
          </p:nvPr>
        </p:nvSpPr>
        <p:spPr/>
        <p:txBody>
          <a:bodyPr/>
          <a:lstStyle/>
          <a:p>
            <a:endParaRPr lang="en-US" dirty="0" smtClean="0"/>
          </a:p>
          <a:p>
            <a:r>
              <a:rPr lang="en-US" dirty="0" smtClean="0"/>
              <a:t>Referrals</a:t>
            </a:r>
          </a:p>
          <a:p>
            <a:r>
              <a:rPr lang="en-US" dirty="0" smtClean="0"/>
              <a:t>When Activities or Services start and end</a:t>
            </a:r>
          </a:p>
          <a:p>
            <a:r>
              <a:rPr lang="en-US" dirty="0" smtClean="0"/>
              <a:t>Supportive Services</a:t>
            </a:r>
            <a:endParaRPr lang="en-US" dirty="0"/>
          </a:p>
        </p:txBody>
      </p:sp>
      <p:sp>
        <p:nvSpPr>
          <p:cNvPr id="5" name="Slide Number Placeholder 4"/>
          <p:cNvSpPr>
            <a:spLocks noGrp="1"/>
          </p:cNvSpPr>
          <p:nvPr>
            <p:ph type="sldNum" sz="quarter" idx="12"/>
          </p:nvPr>
        </p:nvSpPr>
        <p:spPr/>
        <p:txBody>
          <a:bodyPr/>
          <a:lstStyle/>
          <a:p>
            <a:fld id="{A41F16BE-F774-4195-85A3-C48F906DEB14}" type="slidenum">
              <a:rPr lang="en-US" smtClean="0"/>
              <a:t>20</a:t>
            </a:fld>
            <a:endParaRPr lang="en-US" dirty="0"/>
          </a:p>
        </p:txBody>
      </p:sp>
    </p:spTree>
    <p:extLst>
      <p:ext uri="{BB962C8B-B14F-4D97-AF65-F5344CB8AC3E}">
        <p14:creationId xmlns:p14="http://schemas.microsoft.com/office/powerpoint/2010/main" val="760340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Notes</a:t>
            </a:r>
            <a:endParaRPr lang="en-US" dirty="0"/>
          </a:p>
        </p:txBody>
      </p:sp>
      <p:sp>
        <p:nvSpPr>
          <p:cNvPr id="3" name="Content Placeholder 2"/>
          <p:cNvSpPr>
            <a:spLocks noGrp="1"/>
          </p:cNvSpPr>
          <p:nvPr>
            <p:ph idx="1"/>
          </p:nvPr>
        </p:nvSpPr>
        <p:spPr/>
        <p:txBody>
          <a:bodyPr/>
          <a:lstStyle/>
          <a:p>
            <a:r>
              <a:rPr lang="en-US" sz="2800" dirty="0" smtClean="0">
                <a:latin typeface="Arial" panose="020B0604020202020204" pitchFamily="34" charset="0"/>
                <a:cs typeface="Arial" panose="020B0604020202020204" pitchFamily="34" charset="0"/>
              </a:rPr>
              <a:t>Fact </a:t>
            </a:r>
            <a:r>
              <a:rPr lang="en-US" sz="2800" dirty="0">
                <a:latin typeface="Arial" panose="020B0604020202020204" pitchFamily="34" charset="0"/>
                <a:cs typeface="Arial" panose="020B0604020202020204" pitchFamily="34" charset="0"/>
              </a:rPr>
              <a:t>based description of participant interaction with </a:t>
            </a:r>
            <a:r>
              <a:rPr lang="en-US" sz="2800" dirty="0" err="1">
                <a:latin typeface="Arial" panose="020B0604020202020204" pitchFamily="34" charset="0"/>
                <a:cs typeface="Arial" panose="020B0604020202020204" pitchFamily="34" charset="0"/>
              </a:rPr>
              <a:t>MoJobs</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Must be entered on the date services were provided</a:t>
            </a:r>
          </a:p>
          <a:p>
            <a:r>
              <a:rPr lang="en-US" sz="2800" dirty="0">
                <a:latin typeface="Arial" panose="020B0604020202020204" pitchFamily="34" charset="0"/>
                <a:cs typeface="Arial" panose="020B0604020202020204" pitchFamily="34" charset="0"/>
              </a:rPr>
              <a:t>Do not need note for automatic entries</a:t>
            </a:r>
          </a:p>
          <a:p>
            <a:r>
              <a:rPr lang="en-US" sz="2800" dirty="0">
                <a:latin typeface="Arial" panose="020B0604020202020204" pitchFamily="34" charset="0"/>
                <a:cs typeface="Arial" panose="020B0604020202020204" pitchFamily="34" charset="0"/>
              </a:rPr>
              <a:t>If a note is entered incorrectly use the change request form to request deletion</a:t>
            </a:r>
          </a:p>
          <a:p>
            <a:endParaRPr lang="en-US" dirty="0"/>
          </a:p>
        </p:txBody>
      </p:sp>
      <p:sp>
        <p:nvSpPr>
          <p:cNvPr id="4" name="Slide Number Placeholder 3"/>
          <p:cNvSpPr>
            <a:spLocks noGrp="1"/>
          </p:cNvSpPr>
          <p:nvPr>
            <p:ph type="sldNum" sz="quarter" idx="12"/>
          </p:nvPr>
        </p:nvSpPr>
        <p:spPr/>
        <p:txBody>
          <a:bodyPr/>
          <a:lstStyle/>
          <a:p>
            <a:fld id="{A41F16BE-F774-4195-85A3-C48F906DEB14}" type="slidenum">
              <a:rPr lang="en-US" smtClean="0"/>
              <a:t>21</a:t>
            </a:fld>
            <a:endParaRPr lang="en-US" dirty="0"/>
          </a:p>
        </p:txBody>
      </p:sp>
    </p:spTree>
    <p:extLst>
      <p:ext uri="{BB962C8B-B14F-4D97-AF65-F5344CB8AC3E}">
        <p14:creationId xmlns:p14="http://schemas.microsoft.com/office/powerpoint/2010/main" val="3979067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29" y="575392"/>
            <a:ext cx="7315200" cy="1143000"/>
          </a:xfrm>
        </p:spPr>
        <p:txBody>
          <a:bodyPr>
            <a:normAutofit fontScale="90000"/>
          </a:bodyPr>
          <a:lstStyle/>
          <a:p>
            <a:r>
              <a:rPr lang="en-US" sz="6000" dirty="0" smtClean="0">
                <a:latin typeface="Arial" panose="020B0604020202020204" pitchFamily="34" charset="0"/>
                <a:cs typeface="Arial" panose="020B0604020202020204" pitchFamily="34" charset="0"/>
              </a:rPr>
              <a:t>Appropriate Case Notes</a:t>
            </a:r>
            <a:endParaRPr lang="en-US" sz="6000"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2"/>
          </p:nvPr>
        </p:nvSpPr>
        <p:spPr>
          <a:xfrm>
            <a:off x="475212" y="2286000"/>
            <a:ext cx="8217031" cy="4085962"/>
          </a:xfrm>
        </p:spPr>
        <p:txBody>
          <a:bodyPr>
            <a:noAutofit/>
          </a:bodyPr>
          <a:lstStyle/>
          <a:p>
            <a:pPr lvl="0"/>
            <a:r>
              <a:rPr lang="en-US" sz="2800" dirty="0">
                <a:latin typeface="Arial" panose="020B0604020202020204" pitchFamily="34" charset="0"/>
                <a:cs typeface="Arial" panose="020B0604020202020204" pitchFamily="34" charset="0"/>
              </a:rPr>
              <a:t>Refer to specific </a:t>
            </a:r>
            <a:r>
              <a:rPr lang="en-US" sz="2800" dirty="0" smtClean="0">
                <a:latin typeface="Arial" panose="020B0604020202020204" pitchFamily="34" charset="0"/>
                <a:cs typeface="Arial" panose="020B0604020202020204" pitchFamily="34" charset="0"/>
              </a:rPr>
              <a:t>dates</a:t>
            </a:r>
            <a:endParaRPr lang="en-US"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Contain all necessary </a:t>
            </a:r>
            <a:r>
              <a:rPr lang="en-US" sz="2800" dirty="0" smtClean="0">
                <a:latin typeface="Arial" panose="020B0604020202020204" pitchFamily="34" charset="0"/>
                <a:cs typeface="Arial" panose="020B0604020202020204" pitchFamily="34" charset="0"/>
              </a:rPr>
              <a:t>information</a:t>
            </a:r>
            <a:endParaRPr lang="en-US"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Be detailed enough for anyone authorized to access the file to </a:t>
            </a:r>
            <a:r>
              <a:rPr lang="en-US" sz="2800" dirty="0" smtClean="0">
                <a:latin typeface="Arial" panose="020B0604020202020204" pitchFamily="34" charset="0"/>
                <a:cs typeface="Arial" panose="020B0604020202020204" pitchFamily="34" charset="0"/>
              </a:rPr>
              <a:t>understand</a:t>
            </a:r>
            <a:endParaRPr lang="en-US"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Include justifications for Supportive </a:t>
            </a:r>
            <a:r>
              <a:rPr lang="en-US" sz="2800" dirty="0" smtClean="0">
                <a:latin typeface="Arial" panose="020B0604020202020204" pitchFamily="34" charset="0"/>
                <a:cs typeface="Arial" panose="020B0604020202020204" pitchFamily="34" charset="0"/>
              </a:rPr>
              <a:t>Services</a:t>
            </a:r>
            <a:endParaRPr lang="en-US"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Include training </a:t>
            </a:r>
            <a:r>
              <a:rPr lang="en-US" sz="2800" dirty="0" smtClean="0">
                <a:latin typeface="Arial" panose="020B0604020202020204" pitchFamily="34" charset="0"/>
                <a:cs typeface="Arial" panose="020B0604020202020204" pitchFamily="34" charset="0"/>
              </a:rPr>
              <a:t>dates</a:t>
            </a:r>
            <a:endParaRPr lang="en-US"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Identify funding sources and timeframes covered with eligibility determinations</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41F16BE-F774-4195-85A3-C48F906DEB14}" type="slidenum">
              <a:rPr lang="en-US" smtClean="0"/>
              <a:t>22</a:t>
            </a:fld>
            <a:endParaRPr lang="en-US" dirty="0"/>
          </a:p>
        </p:txBody>
      </p:sp>
    </p:spTree>
    <p:extLst>
      <p:ext uri="{BB962C8B-B14F-4D97-AF65-F5344CB8AC3E}">
        <p14:creationId xmlns:p14="http://schemas.microsoft.com/office/powerpoint/2010/main" val="275909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43" y="961644"/>
            <a:ext cx="4269557" cy="1324356"/>
          </a:xfrm>
        </p:spPr>
        <p:txBody>
          <a:bodyPr>
            <a:normAutofit fontScale="90000"/>
          </a:bodyPr>
          <a:lstStyle/>
          <a:p>
            <a:r>
              <a:rPr lang="en-US" dirty="0">
                <a:latin typeface="Britannic Bold" panose="020B0903060703020204" pitchFamily="34" charset="0"/>
              </a:rPr>
              <a:t/>
            </a:r>
            <a:br>
              <a:rPr lang="en-US" dirty="0">
                <a:latin typeface="Britannic Bold" panose="020B0903060703020204" pitchFamily="34" charset="0"/>
              </a:rPr>
            </a:br>
            <a:r>
              <a:rPr lang="en-US" dirty="0">
                <a:latin typeface="Britannic Bold" panose="020B0903060703020204" pitchFamily="34" charset="0"/>
              </a:rPr>
              <a:t/>
            </a:r>
            <a:br>
              <a:rPr lang="en-US" dirty="0">
                <a:latin typeface="Britannic Bold" panose="020B0903060703020204" pitchFamily="34" charset="0"/>
              </a:rPr>
            </a:br>
            <a:r>
              <a:rPr lang="en-US" dirty="0">
                <a:latin typeface="Britannic Bold" panose="020B0903060703020204" pitchFamily="34" charset="0"/>
              </a:rPr>
              <a:t/>
            </a:r>
            <a:br>
              <a:rPr lang="en-US" dirty="0">
                <a:latin typeface="Britannic Bold" panose="020B0903060703020204" pitchFamily="34" charset="0"/>
              </a:rPr>
            </a:br>
            <a:r>
              <a:rPr lang="en-US" dirty="0" smtClean="0">
                <a:latin typeface="Britannic Bold" panose="020B0903060703020204" pitchFamily="34" charset="0"/>
              </a:rPr>
              <a:t/>
            </a:r>
            <a:br>
              <a:rPr lang="en-US" dirty="0" smtClean="0">
                <a:latin typeface="Britannic Bold" panose="020B0903060703020204" pitchFamily="34" charset="0"/>
              </a:rPr>
            </a:br>
            <a:r>
              <a:rPr lang="en-US" dirty="0">
                <a:latin typeface="Britannic Bold" panose="020B0903060703020204" pitchFamily="34" charset="0"/>
              </a:rPr>
              <a:t/>
            </a:r>
            <a:br>
              <a:rPr lang="en-US" dirty="0">
                <a:latin typeface="Britannic Bold" panose="020B0903060703020204" pitchFamily="34" charset="0"/>
              </a:rPr>
            </a:br>
            <a:r>
              <a:rPr lang="en-US" dirty="0" smtClean="0">
                <a:latin typeface="Britannic Bold" panose="020B0903060703020204" pitchFamily="34" charset="0"/>
              </a:rPr>
              <a:t/>
            </a:r>
            <a:br>
              <a:rPr lang="en-US" dirty="0" smtClean="0">
                <a:latin typeface="Britannic Bold" panose="020B0903060703020204" pitchFamily="34" charset="0"/>
              </a:rPr>
            </a:br>
            <a:r>
              <a:rPr lang="en-US" dirty="0">
                <a:latin typeface="Britannic Bold" panose="020B0903060703020204" pitchFamily="34" charset="0"/>
              </a:rPr>
              <a:t/>
            </a:r>
            <a:br>
              <a:rPr lang="en-US" dirty="0">
                <a:latin typeface="Britannic Bold" panose="020B0903060703020204" pitchFamily="34" charset="0"/>
              </a:rPr>
            </a:br>
            <a:r>
              <a:rPr lang="en-US" dirty="0" smtClean="0">
                <a:latin typeface="Britannic Bold" panose="020B0903060703020204" pitchFamily="34" charset="0"/>
              </a:rPr>
              <a:t/>
            </a:r>
            <a:br>
              <a:rPr lang="en-US" dirty="0" smtClean="0">
                <a:latin typeface="Britannic Bold" panose="020B0903060703020204" pitchFamily="34" charset="0"/>
              </a:rPr>
            </a:br>
            <a:r>
              <a:rPr lang="en-US" dirty="0" smtClean="0">
                <a:latin typeface="Arial" panose="020B0604020202020204" pitchFamily="34" charset="0"/>
                <a:cs typeface="Arial" panose="020B0604020202020204" pitchFamily="34" charset="0"/>
              </a:rPr>
              <a:t>Inappropriate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Case Notes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362200"/>
            <a:ext cx="8534400" cy="4191000"/>
          </a:xfrm>
        </p:spPr>
        <p:txBody>
          <a:bodyPr>
            <a:normAutofit fontScale="55000" lnSpcReduction="20000"/>
          </a:bodyPr>
          <a:lstStyle/>
          <a:p>
            <a:pPr lvl="0"/>
            <a:endParaRPr lang="en-US" sz="2800" dirty="0" smtClean="0"/>
          </a:p>
          <a:p>
            <a:pPr lvl="0"/>
            <a:r>
              <a:rPr lang="en-US" sz="6200" dirty="0">
                <a:latin typeface="Arial" panose="020B0604020202020204" pitchFamily="34" charset="0"/>
                <a:cs typeface="Arial" panose="020B0604020202020204" pitchFamily="34" charset="0"/>
              </a:rPr>
              <a:t>I</a:t>
            </a:r>
            <a:r>
              <a:rPr lang="en-US" sz="6200" dirty="0" smtClean="0">
                <a:latin typeface="Arial" panose="020B0604020202020204" pitchFamily="34" charset="0"/>
                <a:cs typeface="Arial" panose="020B0604020202020204" pitchFamily="34" charset="0"/>
              </a:rPr>
              <a:t>rrelevant details</a:t>
            </a:r>
            <a:endParaRPr lang="en-US" sz="6200" dirty="0">
              <a:latin typeface="Arial" panose="020B0604020202020204" pitchFamily="34" charset="0"/>
              <a:cs typeface="Arial" panose="020B0604020202020204" pitchFamily="34" charset="0"/>
            </a:endParaRPr>
          </a:p>
          <a:p>
            <a:pPr lvl="0"/>
            <a:r>
              <a:rPr lang="en-US" sz="6200" dirty="0">
                <a:latin typeface="Arial" panose="020B0604020202020204" pitchFamily="34" charset="0"/>
                <a:cs typeface="Arial" panose="020B0604020202020204" pitchFamily="34" charset="0"/>
              </a:rPr>
              <a:t>M</a:t>
            </a:r>
            <a:r>
              <a:rPr lang="en-US" sz="6200" dirty="0" smtClean="0">
                <a:latin typeface="Arial" panose="020B0604020202020204" pitchFamily="34" charset="0"/>
                <a:cs typeface="Arial" panose="020B0604020202020204" pitchFamily="34" charset="0"/>
              </a:rPr>
              <a:t>edical </a:t>
            </a:r>
            <a:r>
              <a:rPr lang="en-US" sz="6200" dirty="0">
                <a:latin typeface="Arial" panose="020B0604020202020204" pitchFamily="34" charset="0"/>
                <a:cs typeface="Arial" panose="020B0604020202020204" pitchFamily="34" charset="0"/>
              </a:rPr>
              <a:t>procedure or examination appointments </a:t>
            </a:r>
            <a:endParaRPr lang="en-US" sz="6200" dirty="0" smtClean="0">
              <a:latin typeface="Arial" panose="020B0604020202020204" pitchFamily="34" charset="0"/>
              <a:cs typeface="Arial" panose="020B0604020202020204" pitchFamily="34" charset="0"/>
            </a:endParaRPr>
          </a:p>
          <a:p>
            <a:pPr lvl="0"/>
            <a:r>
              <a:rPr lang="en-US" sz="6200" dirty="0">
                <a:latin typeface="Arial" panose="020B0604020202020204" pitchFamily="34" charset="0"/>
                <a:cs typeface="Arial" panose="020B0604020202020204" pitchFamily="34" charset="0"/>
              </a:rPr>
              <a:t>P</a:t>
            </a:r>
            <a:r>
              <a:rPr lang="en-US" sz="6200" dirty="0" smtClean="0">
                <a:latin typeface="Arial" panose="020B0604020202020204" pitchFamily="34" charset="0"/>
                <a:cs typeface="Arial" panose="020B0604020202020204" pitchFamily="34" charset="0"/>
              </a:rPr>
              <a:t>regnancy</a:t>
            </a:r>
            <a:endParaRPr lang="en-US" sz="6200" dirty="0">
              <a:latin typeface="Arial" panose="020B0604020202020204" pitchFamily="34" charset="0"/>
              <a:cs typeface="Arial" panose="020B0604020202020204" pitchFamily="34" charset="0"/>
            </a:endParaRPr>
          </a:p>
          <a:p>
            <a:pPr lvl="0"/>
            <a:r>
              <a:rPr lang="en-US" sz="6200" dirty="0">
                <a:latin typeface="Arial" panose="020B0604020202020204" pitchFamily="34" charset="0"/>
                <a:cs typeface="Arial" panose="020B0604020202020204" pitchFamily="34" charset="0"/>
              </a:rPr>
              <a:t>D</a:t>
            </a:r>
            <a:r>
              <a:rPr lang="en-US" sz="6200" dirty="0" smtClean="0">
                <a:latin typeface="Arial" panose="020B0604020202020204" pitchFamily="34" charset="0"/>
                <a:cs typeface="Arial" panose="020B0604020202020204" pitchFamily="34" charset="0"/>
              </a:rPr>
              <a:t>iscussions </a:t>
            </a:r>
            <a:r>
              <a:rPr lang="en-US" sz="6200" dirty="0">
                <a:latin typeface="Arial" panose="020B0604020202020204" pitchFamily="34" charset="0"/>
                <a:cs typeface="Arial" panose="020B0604020202020204" pitchFamily="34" charset="0"/>
              </a:rPr>
              <a:t>of the participant’s situation with third </a:t>
            </a:r>
            <a:r>
              <a:rPr lang="en-US" sz="6200" dirty="0" smtClean="0">
                <a:latin typeface="Arial" panose="020B0604020202020204" pitchFamily="34" charset="0"/>
                <a:cs typeface="Arial" panose="020B0604020202020204" pitchFamily="34" charset="0"/>
              </a:rPr>
              <a:t>parties</a:t>
            </a:r>
          </a:p>
          <a:p>
            <a:pPr lvl="0"/>
            <a:r>
              <a:rPr lang="en-US" sz="6200" dirty="0" smtClean="0">
                <a:latin typeface="Arial" panose="020B0604020202020204" pitchFamily="34" charset="0"/>
                <a:cs typeface="Arial" panose="020B0604020202020204" pitchFamily="34" charset="0"/>
              </a:rPr>
              <a:t>Hearsay speculations from the participant’s family or household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704088"/>
            <a:ext cx="2362200" cy="2115312"/>
          </a:xfrm>
          <a:prstGeom prst="rect">
            <a:avLst/>
          </a:prstGeom>
        </p:spPr>
      </p:pic>
      <p:sp>
        <p:nvSpPr>
          <p:cNvPr id="7" name="Slide Number Placeholder 6"/>
          <p:cNvSpPr>
            <a:spLocks noGrp="1"/>
          </p:cNvSpPr>
          <p:nvPr>
            <p:ph type="sldNum" sz="quarter" idx="12"/>
          </p:nvPr>
        </p:nvSpPr>
        <p:spPr/>
        <p:txBody>
          <a:bodyPr/>
          <a:lstStyle/>
          <a:p>
            <a:fld id="{A41F16BE-F774-4195-85A3-C48F906DEB14}" type="slidenum">
              <a:rPr lang="en-US" smtClean="0"/>
              <a:t>23</a:t>
            </a:fld>
            <a:endParaRPr lang="en-US" dirty="0"/>
          </a:p>
        </p:txBody>
      </p:sp>
    </p:spTree>
    <p:extLst>
      <p:ext uri="{BB962C8B-B14F-4D97-AF65-F5344CB8AC3E}">
        <p14:creationId xmlns:p14="http://schemas.microsoft.com/office/powerpoint/2010/main" val="394080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Inappropriate Case Notes cont.</a:t>
            </a:r>
            <a:endParaRPr lang="en-US" dirty="0"/>
          </a:p>
        </p:txBody>
      </p:sp>
      <p:sp>
        <p:nvSpPr>
          <p:cNvPr id="3" name="Content Placeholder 2"/>
          <p:cNvSpPr>
            <a:spLocks noGrp="1"/>
          </p:cNvSpPr>
          <p:nvPr>
            <p:ph idx="1"/>
          </p:nvPr>
        </p:nvSpPr>
        <p:spPr/>
        <p:txBody>
          <a:bodyPr/>
          <a:lstStyle/>
          <a:p>
            <a:pPr lvl="0"/>
            <a:r>
              <a:rPr lang="en-US" sz="2800" dirty="0">
                <a:latin typeface="Arial" panose="020B0604020202020204" pitchFamily="34" charset="0"/>
                <a:cs typeface="Arial" panose="020B0604020202020204" pitchFamily="34" charset="0"/>
              </a:rPr>
              <a:t>Notes about drug treatment, rehabilitation or substance abuse</a:t>
            </a:r>
          </a:p>
          <a:p>
            <a:pPr lvl="0"/>
            <a:r>
              <a:rPr lang="en-US" sz="2800" dirty="0">
                <a:latin typeface="Arial" panose="020B0604020202020204" pitchFamily="34" charset="0"/>
                <a:cs typeface="Arial" panose="020B0604020202020204" pitchFamily="34" charset="0"/>
              </a:rPr>
              <a:t>Notes about child custody, or legal actions</a:t>
            </a:r>
          </a:p>
          <a:p>
            <a:pPr lvl="0"/>
            <a:r>
              <a:rPr lang="en-US" sz="2800" dirty="0">
                <a:latin typeface="Arial" panose="020B0604020202020204" pitchFamily="34" charset="0"/>
                <a:cs typeface="Arial" panose="020B0604020202020204" pitchFamily="34" charset="0"/>
              </a:rPr>
              <a:t>Background information or details about individuals other than the participant</a:t>
            </a:r>
          </a:p>
          <a:p>
            <a:pPr lvl="0"/>
            <a:r>
              <a:rPr lang="en-US" sz="2800" dirty="0">
                <a:latin typeface="Arial" panose="020B0604020202020204" pitchFamily="34" charset="0"/>
                <a:cs typeface="Arial" panose="020B0604020202020204" pitchFamily="34" charset="0"/>
              </a:rPr>
              <a:t>Subjective, draws conclusions, make judgments, or otherwise express opinions</a:t>
            </a:r>
          </a:p>
          <a:p>
            <a:pPr lvl="0"/>
            <a:r>
              <a:rPr lang="en-US" sz="2800" dirty="0">
                <a:latin typeface="Arial" panose="020B0604020202020204" pitchFamily="34" charset="0"/>
                <a:cs typeface="Arial" panose="020B0604020202020204" pitchFamily="34" charset="0"/>
              </a:rPr>
              <a:t>Unnecessary comments about the performance, nature, or duration of programs and services.</a:t>
            </a:r>
          </a:p>
          <a:p>
            <a:pPr marL="0" indent="0">
              <a:buNone/>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A41F16BE-F774-4195-85A3-C48F906DEB14}" type="slidenum">
              <a:rPr lang="en-US" smtClean="0"/>
              <a:t>24</a:t>
            </a:fld>
            <a:endParaRPr lang="en-US" dirty="0"/>
          </a:p>
        </p:txBody>
      </p:sp>
    </p:spTree>
    <p:extLst>
      <p:ext uri="{BB962C8B-B14F-4D97-AF65-F5344CB8AC3E}">
        <p14:creationId xmlns:p14="http://schemas.microsoft.com/office/powerpoint/2010/main" val="30572563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228600"/>
            <a:ext cx="8229600" cy="1008888"/>
          </a:xfrm>
        </p:spPr>
        <p:txBody>
          <a:bodyPr>
            <a:noAutofit/>
          </a:bodyPr>
          <a:lstStyle/>
          <a:p>
            <a:r>
              <a:rPr lang="en-US" sz="4000" dirty="0" smtClean="0">
                <a:latin typeface="Arial" panose="020B0604020202020204" pitchFamily="34" charset="0"/>
                <a:cs typeface="Arial" panose="020B0604020202020204" pitchFamily="34" charset="0"/>
              </a:rPr>
              <a:t>Building Core Capabilities for </a:t>
            </a:r>
            <a:r>
              <a:rPr lang="en-US" sz="4000" dirty="0">
                <a:latin typeface="Arial" panose="020B0604020202020204" pitchFamily="34" charset="0"/>
                <a:cs typeface="Arial" panose="020B0604020202020204" pitchFamily="34" charset="0"/>
              </a:rPr>
              <a:t>Life</a:t>
            </a:r>
            <a:br>
              <a:rPr lang="en-US" sz="4000" dirty="0">
                <a:latin typeface="Arial" panose="020B0604020202020204" pitchFamily="34" charset="0"/>
                <a:cs typeface="Arial" panose="020B0604020202020204" pitchFamily="34" charset="0"/>
              </a:rPr>
            </a:br>
            <a:r>
              <a:rPr lang="en-US" sz="1800" dirty="0">
                <a:latin typeface="Britannic Bold" panose="020B0903060703020204" pitchFamily="34" charset="0"/>
              </a:rPr>
              <a:t>https://www.youtube.com/watch?v=6NehuwDA45Q</a:t>
            </a:r>
          </a:p>
        </p:txBody>
      </p:sp>
      <p:pic>
        <p:nvPicPr>
          <p:cNvPr id="7" name="6NehuwDA45Q"/>
          <p:cNvPicPr>
            <a:picLocks noGrp="1" noRot="1" noChangeAspect="1"/>
          </p:cNvPicPr>
          <p:nvPr>
            <p:ph idx="1"/>
            <a:videoFile r:link="rId1"/>
          </p:nvPr>
        </p:nvPicPr>
        <p:blipFill>
          <a:blip r:embed="rId4"/>
          <a:stretch>
            <a:fillRect/>
          </a:stretch>
        </p:blipFill>
        <p:spPr>
          <a:xfrm>
            <a:off x="609600" y="1447800"/>
            <a:ext cx="7696200" cy="5105400"/>
          </a:xfrm>
          <a:prstGeom prst="rect">
            <a:avLst/>
          </a:prstGeom>
          <a:ln>
            <a:noFill/>
          </a:ln>
        </p:spPr>
      </p:pic>
      <p:sp>
        <p:nvSpPr>
          <p:cNvPr id="3" name="Slide Number Placeholder 2"/>
          <p:cNvSpPr>
            <a:spLocks noGrp="1"/>
          </p:cNvSpPr>
          <p:nvPr>
            <p:ph type="sldNum" sz="quarter" idx="12"/>
          </p:nvPr>
        </p:nvSpPr>
        <p:spPr/>
        <p:txBody>
          <a:bodyPr/>
          <a:lstStyle/>
          <a:p>
            <a:fld id="{A41F16BE-F774-4195-85A3-C48F906DEB14}" type="slidenum">
              <a:rPr lang="en-US" smtClean="0"/>
              <a:t>25</a:t>
            </a:fld>
            <a:endParaRPr lang="en-US" dirty="0"/>
          </a:p>
        </p:txBody>
      </p:sp>
    </p:spTree>
    <p:extLst>
      <p:ext uri="{BB962C8B-B14F-4D97-AF65-F5344CB8AC3E}">
        <p14:creationId xmlns:p14="http://schemas.microsoft.com/office/powerpoint/2010/main" val="4273357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999"/>
            <a:ext cx="8229600" cy="1539085"/>
          </a:xfrm>
        </p:spPr>
        <p:txBody>
          <a:bodyPr>
            <a:normAutofit/>
          </a:bodyPr>
          <a:lstStyle/>
          <a:p>
            <a:r>
              <a:rPr lang="en-US" sz="3100" dirty="0" smtClean="0">
                <a:latin typeface="Arial" panose="020B0604020202020204" pitchFamily="34" charset="0"/>
                <a:cs typeface="Arial" panose="020B0604020202020204" pitchFamily="34" charset="0"/>
              </a:rPr>
              <a:t>Assessment and Employability Planning </a:t>
            </a:r>
            <a:r>
              <a:rPr lang="en-US" sz="5400" dirty="0" smtClean="0">
                <a:latin typeface="Arial" panose="020B0604020202020204" pitchFamily="34" charset="0"/>
                <a:cs typeface="Arial" panose="020B0604020202020204" pitchFamily="34" charset="0"/>
              </a:rPr>
              <a:t>Participant Assessment</a:t>
            </a:r>
            <a:endParaRPr lang="en-US" sz="5400" dirty="0">
              <a:latin typeface="Arial" panose="020B0604020202020204" pitchFamily="34" charset="0"/>
              <a:cs typeface="Arial" panose="020B0604020202020204" pitchFamily="34" charset="0"/>
            </a:endParaRPr>
          </a:p>
        </p:txBody>
      </p:sp>
      <p:sp>
        <p:nvSpPr>
          <p:cNvPr id="8" name="Content Placeholder 7"/>
          <p:cNvSpPr>
            <a:spLocks noGrp="1"/>
          </p:cNvSpPr>
          <p:nvPr>
            <p:ph sz="half" idx="1"/>
          </p:nvPr>
        </p:nvSpPr>
        <p:spPr/>
        <p:txBody>
          <a:bodyPr>
            <a:normAutofit/>
          </a:bodyPr>
          <a:lstStyle/>
          <a:p>
            <a:r>
              <a:rPr lang="en-US" sz="2000" dirty="0" smtClean="0">
                <a:latin typeface="Arial" panose="020B0604020202020204" pitchFamily="34" charset="0"/>
                <a:cs typeface="Arial" panose="020B0604020202020204" pitchFamily="34" charset="0"/>
              </a:rPr>
              <a:t>Does the participant have skills and qualifications to be successful?</a:t>
            </a:r>
          </a:p>
          <a:p>
            <a:r>
              <a:rPr lang="en-US" sz="2000" dirty="0" smtClean="0">
                <a:latin typeface="Arial" panose="020B0604020202020204" pitchFamily="34" charset="0"/>
                <a:cs typeface="Arial" panose="020B0604020202020204" pitchFamily="34" charset="0"/>
              </a:rPr>
              <a:t>Does the participant have the necessary supportive services?</a:t>
            </a:r>
          </a:p>
          <a:p>
            <a:r>
              <a:rPr lang="en-US" sz="2000" dirty="0" smtClean="0">
                <a:latin typeface="Arial" panose="020B0604020202020204" pitchFamily="34" charset="0"/>
                <a:cs typeface="Arial" panose="020B0604020202020204" pitchFamily="34" charset="0"/>
              </a:rPr>
              <a:t>Will the activity assist the participant in gainful employment in their area?</a:t>
            </a:r>
          </a:p>
          <a:p>
            <a:r>
              <a:rPr lang="en-US" sz="2000" dirty="0" smtClean="0">
                <a:latin typeface="Arial" panose="020B0604020202020204" pitchFamily="34" charset="0"/>
                <a:cs typeface="Arial" panose="020B0604020202020204" pitchFamily="34" charset="0"/>
              </a:rPr>
              <a:t>Are there any other sources of financial assistance available to the participant?</a:t>
            </a:r>
            <a:endParaRPr lang="en-US" sz="2000" dirty="0">
              <a:latin typeface="Arial" panose="020B0604020202020204" pitchFamily="34" charset="0"/>
              <a:cs typeface="Arial" panose="020B0604020202020204" pitchFamily="34" charset="0"/>
            </a:endParaRPr>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62500" y="2286000"/>
            <a:ext cx="3848100" cy="3581400"/>
          </a:xfrm>
        </p:spPr>
      </p:pic>
      <p:sp>
        <p:nvSpPr>
          <p:cNvPr id="4" name="Slide Number Placeholder 3"/>
          <p:cNvSpPr>
            <a:spLocks noGrp="1"/>
          </p:cNvSpPr>
          <p:nvPr>
            <p:ph type="sldNum" sz="quarter" idx="12"/>
          </p:nvPr>
        </p:nvSpPr>
        <p:spPr/>
        <p:txBody>
          <a:bodyPr/>
          <a:lstStyle/>
          <a:p>
            <a:fld id="{A41F16BE-F774-4195-85A3-C48F906DEB14}" type="slidenum">
              <a:rPr lang="en-US" smtClean="0"/>
              <a:t>26</a:t>
            </a:fld>
            <a:endParaRPr lang="en-US" dirty="0"/>
          </a:p>
        </p:txBody>
      </p:sp>
    </p:spTree>
    <p:extLst>
      <p:ext uri="{BB962C8B-B14F-4D97-AF65-F5344CB8AC3E}">
        <p14:creationId xmlns:p14="http://schemas.microsoft.com/office/powerpoint/2010/main" val="272596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6781800" cy="762002"/>
          </a:xfrm>
        </p:spPr>
        <p:txBody>
          <a:bodyPr/>
          <a:lstStyle/>
          <a:p>
            <a:r>
              <a:rPr lang="en-US" sz="5400" dirty="0" smtClean="0">
                <a:latin typeface="Arial" panose="020B0604020202020204" pitchFamily="34" charset="0"/>
                <a:cs typeface="Arial" panose="020B0604020202020204" pitchFamily="34" charset="0"/>
              </a:rPr>
              <a:t>   Employment Plan</a:t>
            </a:r>
            <a:endParaRPr lang="en-US" sz="5400" dirty="0">
              <a:latin typeface="Arial" panose="020B0604020202020204" pitchFamily="34" charset="0"/>
              <a:cs typeface="Arial" panose="020B0604020202020204" pitchFamily="34" charset="0"/>
            </a:endParaRPr>
          </a:p>
        </p:txBody>
      </p:sp>
      <p:sp>
        <p:nvSpPr>
          <p:cNvPr id="3" name="Text Placeholder 2"/>
          <p:cNvSpPr>
            <a:spLocks noGrp="1"/>
          </p:cNvSpPr>
          <p:nvPr>
            <p:ph type="body" idx="2"/>
          </p:nvPr>
        </p:nvSpPr>
        <p:spPr>
          <a:xfrm>
            <a:off x="685800" y="1676400"/>
            <a:ext cx="7848600" cy="4572000"/>
          </a:xfrm>
        </p:spPr>
        <p:txBody>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Where the participant wants to gain employment</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Detailed description of employment type</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Expected salary or hourly wage</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Training/Education required for the position</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Steps to remove employment barriers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Timeframes for completion</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Services/components must be connected to expected outcomes</a:t>
            </a:r>
          </a:p>
          <a:p>
            <a:pPr marL="285750" indent="-28575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Gainful employment should be the final outcome</a:t>
            </a:r>
            <a:endParaRPr lang="en-US" sz="24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41F16BE-F774-4195-85A3-C48F906DEB14}" type="slidenum">
              <a:rPr lang="en-US" smtClean="0"/>
              <a:t>27</a:t>
            </a:fld>
            <a:endParaRPr lang="en-US" dirty="0"/>
          </a:p>
        </p:txBody>
      </p:sp>
    </p:spTree>
    <p:extLst>
      <p:ext uri="{BB962C8B-B14F-4D97-AF65-F5344CB8AC3E}">
        <p14:creationId xmlns:p14="http://schemas.microsoft.com/office/powerpoint/2010/main" val="235560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When should the Employment Plan </a:t>
            </a:r>
            <a:br>
              <a:rPr lang="en-US" sz="4000" dirty="0" smtClean="0"/>
            </a:br>
            <a:r>
              <a:rPr lang="en-US" sz="4000" dirty="0" smtClean="0"/>
              <a:t>be Updated?</a:t>
            </a:r>
            <a:endParaRPr lang="en-US" sz="4000" dirty="0"/>
          </a:p>
        </p:txBody>
      </p:sp>
      <p:sp>
        <p:nvSpPr>
          <p:cNvPr id="3" name="Content Placeholder 2"/>
          <p:cNvSpPr>
            <a:spLocks noGrp="1"/>
          </p:cNvSpPr>
          <p:nvPr>
            <p:ph idx="1"/>
          </p:nvPr>
        </p:nvSpPr>
        <p:spPr/>
        <p:txBody>
          <a:bodyPr/>
          <a:lstStyle/>
          <a:p>
            <a:endParaRPr lang="en-US" sz="3600" dirty="0" smtClean="0">
              <a:latin typeface="+mj-lt"/>
            </a:endParaRPr>
          </a:p>
          <a:p>
            <a:r>
              <a:rPr lang="en-US" sz="3600" dirty="0" smtClean="0">
                <a:latin typeface="+mj-lt"/>
              </a:rPr>
              <a:t>Completed goals </a:t>
            </a:r>
            <a:r>
              <a:rPr lang="en-US" sz="3600" dirty="0">
                <a:latin typeface="+mj-lt"/>
              </a:rPr>
              <a:t>and/or objectives</a:t>
            </a:r>
          </a:p>
          <a:p>
            <a:r>
              <a:rPr lang="en-US" sz="3600" dirty="0" smtClean="0">
                <a:latin typeface="+mj-lt"/>
              </a:rPr>
              <a:t>Outdated </a:t>
            </a:r>
            <a:r>
              <a:rPr lang="en-US" sz="3600" dirty="0">
                <a:latin typeface="+mj-lt"/>
              </a:rPr>
              <a:t>goals and/or objectives</a:t>
            </a:r>
            <a:endParaRPr lang="en-US" sz="3600" dirty="0" smtClean="0">
              <a:latin typeface="+mj-lt"/>
            </a:endParaRPr>
          </a:p>
          <a:p>
            <a:r>
              <a:rPr lang="en-US" sz="3600" dirty="0" smtClean="0">
                <a:latin typeface="+mj-lt"/>
              </a:rPr>
              <a:t>New </a:t>
            </a:r>
            <a:r>
              <a:rPr lang="en-US" sz="3600" dirty="0">
                <a:latin typeface="+mj-lt"/>
              </a:rPr>
              <a:t>goals and/or objectives</a:t>
            </a:r>
          </a:p>
          <a:p>
            <a:r>
              <a:rPr lang="en-US" sz="3600" dirty="0">
                <a:latin typeface="+mj-lt"/>
              </a:rPr>
              <a:t>Information can be added, but should never be deleted</a:t>
            </a:r>
          </a:p>
          <a:p>
            <a:endParaRPr lang="en-US" dirty="0"/>
          </a:p>
        </p:txBody>
      </p:sp>
      <p:sp>
        <p:nvSpPr>
          <p:cNvPr id="4" name="Slide Number Placeholder 3"/>
          <p:cNvSpPr>
            <a:spLocks noGrp="1"/>
          </p:cNvSpPr>
          <p:nvPr>
            <p:ph type="sldNum" sz="quarter" idx="12"/>
          </p:nvPr>
        </p:nvSpPr>
        <p:spPr/>
        <p:txBody>
          <a:bodyPr/>
          <a:lstStyle/>
          <a:p>
            <a:fld id="{A41F16BE-F774-4195-85A3-C48F906DEB14}" type="slidenum">
              <a:rPr lang="en-US" smtClean="0"/>
              <a:t>28</a:t>
            </a:fld>
            <a:endParaRPr lang="en-US" dirty="0"/>
          </a:p>
        </p:txBody>
      </p:sp>
    </p:spTree>
    <p:extLst>
      <p:ext uri="{BB962C8B-B14F-4D97-AF65-F5344CB8AC3E}">
        <p14:creationId xmlns:p14="http://schemas.microsoft.com/office/powerpoint/2010/main" val="2052310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Arial" panose="020B0604020202020204" pitchFamily="34" charset="0"/>
                <a:cs typeface="Arial" panose="020B0604020202020204" pitchFamily="34" charset="0"/>
              </a:rPr>
              <a:t>Setting Goals</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a:bodyPr>
          <a:lstStyle/>
          <a:p>
            <a:pPr marL="0" indent="0">
              <a:buNone/>
            </a:pPr>
            <a:r>
              <a:rPr lang="en-US" sz="4800" b="1" dirty="0" smtClean="0">
                <a:latin typeface="Arial" panose="020B0604020202020204" pitchFamily="34" charset="0"/>
                <a:cs typeface="Arial" panose="020B0604020202020204" pitchFamily="34" charset="0"/>
              </a:rPr>
              <a:t>S</a:t>
            </a:r>
            <a:r>
              <a:rPr lang="en-US" sz="4800" dirty="0" smtClean="0">
                <a:latin typeface="Arial" panose="020B0604020202020204" pitchFamily="34" charset="0"/>
                <a:cs typeface="Arial" panose="020B0604020202020204" pitchFamily="34" charset="0"/>
              </a:rPr>
              <a:t>pecific</a:t>
            </a:r>
          </a:p>
          <a:p>
            <a:pPr marL="0" indent="0">
              <a:buNone/>
            </a:pPr>
            <a:r>
              <a:rPr lang="en-US" sz="4800" b="1" dirty="0" smtClean="0">
                <a:latin typeface="Arial" panose="020B0604020202020204" pitchFamily="34" charset="0"/>
                <a:cs typeface="Arial" panose="020B0604020202020204" pitchFamily="34" charset="0"/>
              </a:rPr>
              <a:t>M</a:t>
            </a:r>
            <a:r>
              <a:rPr lang="en-US" sz="4800" dirty="0" smtClean="0">
                <a:latin typeface="Arial" panose="020B0604020202020204" pitchFamily="34" charset="0"/>
                <a:cs typeface="Arial" panose="020B0604020202020204" pitchFamily="34" charset="0"/>
              </a:rPr>
              <a:t>easurable</a:t>
            </a:r>
          </a:p>
          <a:p>
            <a:pPr marL="0" indent="0">
              <a:buNone/>
            </a:pPr>
            <a:r>
              <a:rPr lang="en-US" sz="4800" b="1" dirty="0" smtClean="0">
                <a:latin typeface="Arial" panose="020B0604020202020204" pitchFamily="34" charset="0"/>
                <a:cs typeface="Arial" panose="020B0604020202020204" pitchFamily="34" charset="0"/>
              </a:rPr>
              <a:t>A</a:t>
            </a:r>
            <a:r>
              <a:rPr lang="en-US" sz="4800" dirty="0" smtClean="0">
                <a:latin typeface="Arial" panose="020B0604020202020204" pitchFamily="34" charset="0"/>
                <a:cs typeface="Arial" panose="020B0604020202020204" pitchFamily="34" charset="0"/>
              </a:rPr>
              <a:t>chievable</a:t>
            </a:r>
          </a:p>
          <a:p>
            <a:pPr marL="0" indent="0">
              <a:buNone/>
            </a:pPr>
            <a:r>
              <a:rPr lang="en-US" sz="4800" b="1" dirty="0" smtClean="0">
                <a:latin typeface="Arial" panose="020B0604020202020204" pitchFamily="34" charset="0"/>
                <a:cs typeface="Arial" panose="020B0604020202020204" pitchFamily="34" charset="0"/>
              </a:rPr>
              <a:t>R</a:t>
            </a:r>
            <a:r>
              <a:rPr lang="en-US" sz="4800" dirty="0" smtClean="0">
                <a:latin typeface="Arial" panose="020B0604020202020204" pitchFamily="34" charset="0"/>
                <a:cs typeface="Arial" panose="020B0604020202020204" pitchFamily="34" charset="0"/>
              </a:rPr>
              <a:t>elevant</a:t>
            </a:r>
          </a:p>
          <a:p>
            <a:pPr marL="0" indent="0">
              <a:buNone/>
            </a:pPr>
            <a:r>
              <a:rPr lang="en-US" sz="4800" b="1" dirty="0" smtClean="0">
                <a:latin typeface="Arial" panose="020B0604020202020204" pitchFamily="34" charset="0"/>
                <a:cs typeface="Arial" panose="020B0604020202020204" pitchFamily="34" charset="0"/>
              </a:rPr>
              <a:t>T</a:t>
            </a:r>
            <a:r>
              <a:rPr lang="en-US" sz="4800" dirty="0" smtClean="0">
                <a:latin typeface="Arial" panose="020B0604020202020204" pitchFamily="34" charset="0"/>
                <a:cs typeface="Arial" panose="020B0604020202020204" pitchFamily="34" charset="0"/>
              </a:rPr>
              <a:t>ime Based</a:t>
            </a:r>
            <a:endParaRPr lang="en-US" sz="4800"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38600" y="2362200"/>
            <a:ext cx="4648200" cy="3121819"/>
          </a:xfrm>
          <a:prstGeom prst="rect">
            <a:avLst/>
          </a:prstGeom>
          <a:ln>
            <a:noFill/>
          </a:ln>
          <a:effectLst>
            <a:outerShdw blurRad="190500" algn="tl" rotWithShape="0">
              <a:srgbClr val="000000">
                <a:alpha val="70000"/>
              </a:srgbClr>
            </a:outerShdw>
          </a:effectLst>
        </p:spPr>
      </p:pic>
      <p:sp>
        <p:nvSpPr>
          <p:cNvPr id="6" name="Slide Number Placeholder 5"/>
          <p:cNvSpPr>
            <a:spLocks noGrp="1"/>
          </p:cNvSpPr>
          <p:nvPr>
            <p:ph type="sldNum" sz="quarter" idx="12"/>
          </p:nvPr>
        </p:nvSpPr>
        <p:spPr/>
        <p:txBody>
          <a:bodyPr/>
          <a:lstStyle/>
          <a:p>
            <a:fld id="{A41F16BE-F774-4195-85A3-C48F906DEB14}" type="slidenum">
              <a:rPr lang="en-US" smtClean="0"/>
              <a:t>29</a:t>
            </a:fld>
            <a:endParaRPr lang="en-US" dirty="0"/>
          </a:p>
        </p:txBody>
      </p:sp>
    </p:spTree>
    <p:extLst>
      <p:ext uri="{BB962C8B-B14F-4D97-AF65-F5344CB8AC3E}">
        <p14:creationId xmlns:p14="http://schemas.microsoft.com/office/powerpoint/2010/main" val="314357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SkillUp Participants:</a:t>
            </a:r>
            <a:endParaRPr lang="en-US" dirty="0"/>
          </a:p>
        </p:txBody>
      </p:sp>
      <p:sp>
        <p:nvSpPr>
          <p:cNvPr id="3" name="Content Placeholder 2"/>
          <p:cNvSpPr>
            <a:spLocks noGrp="1"/>
          </p:cNvSpPr>
          <p:nvPr>
            <p:ph idx="1"/>
          </p:nvPr>
        </p:nvSpPr>
        <p:spPr/>
        <p:txBody>
          <a:bodyPr/>
          <a:lstStyle/>
          <a:p>
            <a:pPr marL="221742" indent="-285750">
              <a:buClr>
                <a:srgbClr val="0F6FC6"/>
              </a:buClr>
              <a:buSzPct val="85000"/>
              <a:buFont typeface="Wingdings" panose="05000000000000000000" pitchFamily="2" charset="2"/>
              <a:buChar char="q"/>
            </a:pPr>
            <a:r>
              <a:rPr lang="en-US" dirty="0">
                <a:solidFill>
                  <a:prstClr val="black"/>
                </a:solidFill>
                <a:latin typeface="Arial" panose="020B0604020202020204" pitchFamily="34" charset="0"/>
                <a:cs typeface="Arial" panose="020B0604020202020204" pitchFamily="34" charset="0"/>
              </a:rPr>
              <a:t>Must be receiving Food Stamp benefits</a:t>
            </a:r>
          </a:p>
          <a:p>
            <a:pPr marL="221742" indent="-285750">
              <a:buClr>
                <a:srgbClr val="0F6FC6"/>
              </a:buClr>
              <a:buSzPct val="85000"/>
              <a:buFont typeface="Wingdings" panose="05000000000000000000" pitchFamily="2" charset="2"/>
              <a:buChar char="q"/>
            </a:pPr>
            <a:r>
              <a:rPr lang="en-US" dirty="0">
                <a:solidFill>
                  <a:prstClr val="black"/>
                </a:solidFill>
                <a:latin typeface="Arial" panose="020B0604020202020204" pitchFamily="34" charset="0"/>
                <a:cs typeface="Arial" panose="020B0604020202020204" pitchFamily="34" charset="0"/>
              </a:rPr>
              <a:t>ABAWDs – Able Bodied Adults without </a:t>
            </a:r>
            <a:r>
              <a:rPr lang="en-US" dirty="0" smtClean="0">
                <a:solidFill>
                  <a:prstClr val="black"/>
                </a:solidFill>
                <a:latin typeface="Arial" panose="020B0604020202020204" pitchFamily="34" charset="0"/>
                <a:cs typeface="Arial" panose="020B0604020202020204" pitchFamily="34" charset="0"/>
              </a:rPr>
              <a:t>Dependents, or </a:t>
            </a:r>
            <a:endParaRPr lang="en-US" dirty="0">
              <a:solidFill>
                <a:prstClr val="black"/>
              </a:solidFill>
              <a:latin typeface="Arial" panose="020B0604020202020204" pitchFamily="34" charset="0"/>
              <a:cs typeface="Arial" panose="020B0604020202020204" pitchFamily="34" charset="0"/>
            </a:endParaRPr>
          </a:p>
          <a:p>
            <a:pPr marL="221742" indent="-285750">
              <a:buClr>
                <a:srgbClr val="0F6FC6"/>
              </a:buClr>
              <a:buSzPct val="85000"/>
              <a:buFont typeface="Wingdings" panose="05000000000000000000" pitchFamily="2" charset="2"/>
              <a:buChar char="q"/>
            </a:pPr>
            <a:r>
              <a:rPr lang="en-US" dirty="0">
                <a:solidFill>
                  <a:prstClr val="black"/>
                </a:solidFill>
                <a:latin typeface="Arial" panose="020B0604020202020204" pitchFamily="34" charset="0"/>
                <a:cs typeface="Arial" panose="020B0604020202020204" pitchFamily="34" charset="0"/>
              </a:rPr>
              <a:t>Volunteers</a:t>
            </a:r>
          </a:p>
          <a:p>
            <a:pPr marL="221742" indent="-285750">
              <a:buClr>
                <a:srgbClr val="0F6FC6"/>
              </a:buClr>
              <a:buSzPct val="85000"/>
              <a:buFont typeface="Wingdings" panose="05000000000000000000" pitchFamily="2" charset="2"/>
              <a:buChar char="q"/>
            </a:pPr>
            <a:r>
              <a:rPr lang="en-US" dirty="0">
                <a:solidFill>
                  <a:prstClr val="black"/>
                </a:solidFill>
                <a:latin typeface="Arial" panose="020B0604020202020204" pitchFamily="34" charset="0"/>
                <a:cs typeface="Arial" panose="020B0604020202020204" pitchFamily="34" charset="0"/>
              </a:rPr>
              <a:t>Cannot be receiving Temporary Assistance (cash benefits)</a:t>
            </a:r>
          </a:p>
          <a:p>
            <a:endParaRPr lang="en-US" dirty="0"/>
          </a:p>
        </p:txBody>
      </p:sp>
      <p:sp>
        <p:nvSpPr>
          <p:cNvPr id="4" name="Slide Number Placeholder 3"/>
          <p:cNvSpPr>
            <a:spLocks noGrp="1"/>
          </p:cNvSpPr>
          <p:nvPr>
            <p:ph type="sldNum" sz="quarter" idx="12"/>
          </p:nvPr>
        </p:nvSpPr>
        <p:spPr/>
        <p:txBody>
          <a:bodyPr/>
          <a:lstStyle/>
          <a:p>
            <a:fld id="{A41F16BE-F774-4195-85A3-C48F906DEB14}" type="slidenum">
              <a:rPr lang="en-US" smtClean="0"/>
              <a:t>3</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5594188"/>
            <a:ext cx="2438400" cy="94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31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Goals and Objectives</a:t>
            </a:r>
            <a:endParaRPr lang="en-US" sz="6000" dirty="0"/>
          </a:p>
        </p:txBody>
      </p:sp>
      <p:sp>
        <p:nvSpPr>
          <p:cNvPr id="3" name="Content Placeholder 2"/>
          <p:cNvSpPr>
            <a:spLocks noGrp="1"/>
          </p:cNvSpPr>
          <p:nvPr>
            <p:ph sz="half" idx="1"/>
          </p:nvPr>
        </p:nvSpPr>
        <p:spPr/>
        <p:txBody>
          <a:bodyPr/>
          <a:lstStyle/>
          <a:p>
            <a:endParaRPr lang="en-US" dirty="0" smtClean="0"/>
          </a:p>
          <a:p>
            <a:r>
              <a:rPr lang="en-US" dirty="0" smtClean="0">
                <a:latin typeface="+mj-lt"/>
              </a:rPr>
              <a:t>Short Term Goals – typically one year or less </a:t>
            </a:r>
          </a:p>
          <a:p>
            <a:endParaRPr lang="en-US" dirty="0" smtClean="0">
              <a:latin typeface="+mj-lt"/>
            </a:endParaRPr>
          </a:p>
          <a:p>
            <a:r>
              <a:rPr lang="en-US" dirty="0" smtClean="0">
                <a:latin typeface="+mj-lt"/>
              </a:rPr>
              <a:t>Long Term Goals – takes more time and planning to achieve</a:t>
            </a:r>
            <a:endParaRPr lang="en-US" dirty="0">
              <a:latin typeface="+mj-lt"/>
            </a:endParaRPr>
          </a:p>
        </p:txBody>
      </p:sp>
      <p:sp>
        <p:nvSpPr>
          <p:cNvPr id="4" name="Content Placeholder 3"/>
          <p:cNvSpPr>
            <a:spLocks noGrp="1"/>
          </p:cNvSpPr>
          <p:nvPr>
            <p:ph sz="half" idx="2"/>
          </p:nvPr>
        </p:nvSpPr>
        <p:spPr/>
        <p:txBody>
          <a:bodyPr/>
          <a:lstStyle/>
          <a:p>
            <a:r>
              <a:rPr lang="en-US" dirty="0" smtClean="0">
                <a:latin typeface="+mj-lt"/>
              </a:rPr>
              <a:t>Objectives – the steps the participant need to take to achieve their goals</a:t>
            </a:r>
          </a:p>
          <a:p>
            <a:pPr lvl="1"/>
            <a:r>
              <a:rPr lang="en-US" dirty="0" smtClean="0">
                <a:latin typeface="+mj-lt"/>
              </a:rPr>
              <a:t>Job search</a:t>
            </a:r>
          </a:p>
          <a:p>
            <a:pPr lvl="1"/>
            <a:r>
              <a:rPr lang="en-US" dirty="0" smtClean="0">
                <a:latin typeface="+mj-lt"/>
              </a:rPr>
              <a:t>Workshop</a:t>
            </a:r>
          </a:p>
          <a:p>
            <a:pPr lvl="1"/>
            <a:r>
              <a:rPr lang="en-US" dirty="0" smtClean="0">
                <a:latin typeface="+mj-lt"/>
              </a:rPr>
              <a:t>Complete OJT</a:t>
            </a:r>
          </a:p>
          <a:p>
            <a:pPr lvl="1"/>
            <a:r>
              <a:rPr lang="en-US" dirty="0" smtClean="0">
                <a:latin typeface="+mj-lt"/>
              </a:rPr>
              <a:t>Research Training Opportunities</a:t>
            </a:r>
            <a:endParaRPr lang="en-US" dirty="0">
              <a:latin typeface="+mj-lt"/>
            </a:endParaRPr>
          </a:p>
        </p:txBody>
      </p:sp>
      <p:sp>
        <p:nvSpPr>
          <p:cNvPr id="5" name="Slide Number Placeholder 4"/>
          <p:cNvSpPr>
            <a:spLocks noGrp="1"/>
          </p:cNvSpPr>
          <p:nvPr>
            <p:ph type="sldNum" sz="quarter" idx="12"/>
          </p:nvPr>
        </p:nvSpPr>
        <p:spPr/>
        <p:txBody>
          <a:bodyPr/>
          <a:lstStyle/>
          <a:p>
            <a:fld id="{A41F16BE-F774-4195-85A3-C48F906DEB14}" type="slidenum">
              <a:rPr lang="en-US" smtClean="0"/>
              <a:t>30</a:t>
            </a:fld>
            <a:endParaRPr lang="en-US" dirty="0"/>
          </a:p>
        </p:txBody>
      </p:sp>
      <p:sp>
        <p:nvSpPr>
          <p:cNvPr id="6" name="Rectangle 5"/>
          <p:cNvSpPr/>
          <p:nvPr/>
        </p:nvSpPr>
        <p:spPr>
          <a:xfrm>
            <a:off x="457200" y="2209800"/>
            <a:ext cx="4038600" cy="2971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516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Activity #1</a:t>
            </a:r>
            <a:endParaRPr lang="en-US" dirty="0"/>
          </a:p>
        </p:txBody>
      </p:sp>
      <p:sp>
        <p:nvSpPr>
          <p:cNvPr id="3" name="Subtitle 2"/>
          <p:cNvSpPr>
            <a:spLocks noGrp="1"/>
          </p:cNvSpPr>
          <p:nvPr>
            <p:ph type="subTitle" idx="1"/>
          </p:nvPr>
        </p:nvSpPr>
        <p:spPr/>
        <p:txBody>
          <a:bodyPr/>
          <a:lstStyle/>
          <a:p>
            <a:r>
              <a:rPr lang="en-US" dirty="0" smtClean="0"/>
              <a:t>Identify employment barriers</a:t>
            </a:r>
            <a:endParaRPr lang="en-US" dirty="0"/>
          </a:p>
        </p:txBody>
      </p:sp>
      <p:sp>
        <p:nvSpPr>
          <p:cNvPr id="5" name="Slide Number Placeholder 4"/>
          <p:cNvSpPr>
            <a:spLocks noGrp="1"/>
          </p:cNvSpPr>
          <p:nvPr>
            <p:ph type="sldNum" sz="quarter" idx="12"/>
          </p:nvPr>
        </p:nvSpPr>
        <p:spPr/>
        <p:txBody>
          <a:bodyPr/>
          <a:lstStyle/>
          <a:p>
            <a:fld id="{A41F16BE-F774-4195-85A3-C48F906DEB14}" type="slidenum">
              <a:rPr lang="en-US" smtClean="0"/>
              <a:t>31</a:t>
            </a:fld>
            <a:endParaRPr lang="en-US" dirty="0"/>
          </a:p>
        </p:txBody>
      </p:sp>
    </p:spTree>
    <p:extLst>
      <p:ext uri="{BB962C8B-B14F-4D97-AF65-F5344CB8AC3E}">
        <p14:creationId xmlns:p14="http://schemas.microsoft.com/office/powerpoint/2010/main" val="7960599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6488"/>
          </a:xfrm>
        </p:spPr>
        <p:txBody>
          <a:bodyPr>
            <a:noAutofit/>
          </a:bodyPr>
          <a:lstStyle/>
          <a:p>
            <a:r>
              <a:rPr lang="en-US" sz="6000" dirty="0" smtClean="0">
                <a:latin typeface="Arial" panose="020B0604020202020204" pitchFamily="34" charset="0"/>
                <a:cs typeface="Arial" panose="020B0604020202020204" pitchFamily="34" charset="0"/>
              </a:rPr>
              <a:t>SkillUP Forms</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92500" lnSpcReduction="20000"/>
          </a:bodyPr>
          <a:lstStyle/>
          <a:p>
            <a:r>
              <a:rPr lang="en-US" sz="1900" b="1" dirty="0" smtClean="0">
                <a:latin typeface="Arial" panose="020B0604020202020204" pitchFamily="34" charset="0"/>
                <a:cs typeface="Arial" panose="020B0604020202020204" pitchFamily="34" charset="0"/>
              </a:rPr>
              <a:t>SkillUP Employment or Training Information Form aka FS-5 </a:t>
            </a:r>
            <a:r>
              <a:rPr lang="en-US" sz="1900" i="1" dirty="0" smtClean="0">
                <a:latin typeface="Arial" panose="020B0604020202020204" pitchFamily="34" charset="0"/>
                <a:cs typeface="Arial" panose="020B0604020202020204" pitchFamily="34" charset="0"/>
              </a:rPr>
              <a:t>(DWD-PO-608)</a:t>
            </a:r>
          </a:p>
          <a:p>
            <a:pPr marL="393192" lvl="1" indent="0">
              <a:buNone/>
            </a:pPr>
            <a:r>
              <a:rPr lang="en-US" dirty="0" smtClean="0">
                <a:latin typeface="Arial" panose="020B0604020202020204" pitchFamily="34" charset="0"/>
                <a:cs typeface="Arial" panose="020B0604020202020204" pitchFamily="34" charset="0"/>
              </a:rPr>
              <a:t>Used to report</a:t>
            </a:r>
          </a:p>
          <a:p>
            <a:pPr lvl="2"/>
            <a:r>
              <a:rPr lang="en-US" dirty="0" smtClean="0">
                <a:latin typeface="Arial" panose="020B0604020202020204" pitchFamily="34" charset="0"/>
                <a:cs typeface="Arial" panose="020B0604020202020204" pitchFamily="34" charset="0"/>
              </a:rPr>
              <a:t>Changes to ABAWD hours</a:t>
            </a:r>
          </a:p>
          <a:p>
            <a:pPr lvl="2"/>
            <a:r>
              <a:rPr lang="en-US" dirty="0" smtClean="0">
                <a:latin typeface="Arial" panose="020B0604020202020204" pitchFamily="34" charset="0"/>
                <a:cs typeface="Arial" panose="020B0604020202020204" pitchFamily="34" charset="0"/>
              </a:rPr>
              <a:t>Volunteer or ABAWD employment</a:t>
            </a:r>
          </a:p>
          <a:p>
            <a:pPr lvl="2"/>
            <a:r>
              <a:rPr lang="en-US" dirty="0" smtClean="0">
                <a:latin typeface="Arial" panose="020B0604020202020204" pitchFamily="34" charset="0"/>
                <a:cs typeface="Arial" panose="020B0604020202020204" pitchFamily="34" charset="0"/>
              </a:rPr>
              <a:t>WIOA services</a:t>
            </a:r>
          </a:p>
          <a:p>
            <a:pPr lvl="2"/>
            <a:r>
              <a:rPr lang="en-US" dirty="0" smtClean="0">
                <a:latin typeface="Arial" panose="020B0604020202020204" pitchFamily="34" charset="0"/>
                <a:cs typeface="Arial" panose="020B0604020202020204" pitchFamily="34" charset="0"/>
              </a:rPr>
              <a:t>Volunteer Work</a:t>
            </a:r>
          </a:p>
          <a:p>
            <a:pPr lvl="2"/>
            <a:r>
              <a:rPr lang="en-US" dirty="0" smtClean="0">
                <a:latin typeface="Arial" panose="020B0604020202020204" pitchFamily="34" charset="0"/>
                <a:cs typeface="Arial" panose="020B0604020202020204" pitchFamily="34" charset="0"/>
              </a:rPr>
              <a:t>Employment/training that ended or began in past 30 days</a:t>
            </a:r>
          </a:p>
          <a:p>
            <a:pPr lvl="2"/>
            <a:r>
              <a:rPr lang="en-US" dirty="0" smtClean="0">
                <a:latin typeface="Arial" panose="020B0604020202020204" pitchFamily="34" charset="0"/>
                <a:cs typeface="Arial" panose="020B0604020202020204" pitchFamily="34" charset="0"/>
              </a:rPr>
              <a:t>Changes in ABAWD status</a:t>
            </a:r>
          </a:p>
          <a:p>
            <a:pPr marL="64008" indent="0">
              <a:buNone/>
            </a:pPr>
            <a:endParaRPr lang="en-US" sz="1400" dirty="0" smtClean="0">
              <a:latin typeface="Arial" panose="020B0604020202020204" pitchFamily="34" charset="0"/>
              <a:cs typeface="Arial" panose="020B0604020202020204" pitchFamily="34" charset="0"/>
            </a:endParaRPr>
          </a:p>
          <a:p>
            <a:pPr marL="64008" indent="0">
              <a:buNone/>
            </a:pPr>
            <a:r>
              <a:rPr lang="en-US" sz="1400" dirty="0" smtClean="0">
                <a:latin typeface="Arial" panose="020B0604020202020204" pitchFamily="34" charset="0"/>
                <a:cs typeface="Arial" panose="020B0604020202020204" pitchFamily="34" charset="0"/>
                <a:hlinkClick r:id="rId3"/>
              </a:rPr>
              <a:t>https</a:t>
            </a:r>
            <a:r>
              <a:rPr lang="en-US" sz="1400" dirty="0">
                <a:latin typeface="Arial" panose="020B0604020202020204" pitchFamily="34" charset="0"/>
                <a:cs typeface="Arial" panose="020B0604020202020204" pitchFamily="34" charset="0"/>
                <a:hlinkClick r:id="rId3"/>
              </a:rPr>
              <a:t>://</a:t>
            </a:r>
            <a:r>
              <a:rPr lang="en-US" sz="1400" dirty="0" smtClean="0">
                <a:latin typeface="Arial" panose="020B0604020202020204" pitchFamily="34" charset="0"/>
                <a:cs typeface="Arial" panose="020B0604020202020204" pitchFamily="34" charset="0"/>
                <a:hlinkClick r:id="rId3"/>
              </a:rPr>
              <a:t>mydss.mo.gov/sites/mydss/files/AppendixM.pdf</a:t>
            </a:r>
            <a:r>
              <a:rPr lang="en-US" sz="1400" dirty="0" smtClean="0">
                <a:latin typeface="Arial" panose="020B0604020202020204" pitchFamily="34" charset="0"/>
                <a:cs typeface="Arial" panose="020B0604020202020204" pitchFamily="34" charset="0"/>
              </a:rPr>
              <a:t> </a:t>
            </a:r>
          </a:p>
        </p:txBody>
      </p:sp>
      <p:sp>
        <p:nvSpPr>
          <p:cNvPr id="4" name="Content Placeholder 3"/>
          <p:cNvSpPr>
            <a:spLocks noGrp="1"/>
          </p:cNvSpPr>
          <p:nvPr>
            <p:ph sz="half" idx="2"/>
          </p:nvPr>
        </p:nvSpPr>
        <p:spPr/>
        <p:txBody>
          <a:bodyPr>
            <a:normAutofit fontScale="92500" lnSpcReduction="20000"/>
          </a:bodyPr>
          <a:lstStyle/>
          <a:p>
            <a:r>
              <a:rPr lang="en-US" sz="1900" b="1" dirty="0" smtClean="0">
                <a:latin typeface="Arial" panose="020B0604020202020204" pitchFamily="34" charset="0"/>
                <a:cs typeface="Arial" panose="020B0604020202020204" pitchFamily="34" charset="0"/>
              </a:rPr>
              <a:t>SkillUP Job Center WIOA Services Form</a:t>
            </a:r>
            <a:r>
              <a:rPr lang="en-US" sz="1900" dirty="0" smtClean="0">
                <a:latin typeface="Arial" panose="020B0604020202020204" pitchFamily="34" charset="0"/>
                <a:cs typeface="Arial" panose="020B0604020202020204" pitchFamily="34" charset="0"/>
              </a:rPr>
              <a:t>(DWD-PO-609)</a:t>
            </a:r>
          </a:p>
          <a:p>
            <a:pPr marL="0" indent="0">
              <a:buNone/>
            </a:pPr>
            <a:endParaRPr lang="en-US" sz="1900"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Used to report the following </a:t>
            </a:r>
            <a:r>
              <a:rPr lang="en-US" i="1" u="sng" dirty="0" smtClean="0">
                <a:latin typeface="Arial" panose="020B0604020202020204" pitchFamily="34" charset="0"/>
                <a:cs typeface="Arial" panose="020B0604020202020204" pitchFamily="34" charset="0"/>
              </a:rPr>
              <a:t>after</a:t>
            </a:r>
            <a:r>
              <a:rPr lang="en-US" dirty="0" smtClean="0">
                <a:latin typeface="Arial" panose="020B0604020202020204" pitchFamily="34" charset="0"/>
                <a:cs typeface="Arial" panose="020B0604020202020204" pitchFamily="34" charset="0"/>
              </a:rPr>
              <a:t> an FS-5 has been completed for ABAWDs trying to regain eligibility</a:t>
            </a:r>
          </a:p>
          <a:p>
            <a:pPr lvl="2"/>
            <a:r>
              <a:rPr lang="en-US" dirty="0" smtClean="0">
                <a:latin typeface="Arial" panose="020B0604020202020204" pitchFamily="34" charset="0"/>
                <a:cs typeface="Arial" panose="020B0604020202020204" pitchFamily="34" charset="0"/>
              </a:rPr>
              <a:t>WIOA services</a:t>
            </a:r>
          </a:p>
          <a:p>
            <a:pPr lvl="2"/>
            <a:r>
              <a:rPr lang="en-US" dirty="0" smtClean="0">
                <a:latin typeface="Arial" panose="020B0604020202020204" pitchFamily="34" charset="0"/>
                <a:cs typeface="Arial" panose="020B0604020202020204" pitchFamily="34" charset="0"/>
              </a:rPr>
              <a:t>Volunteer Work</a:t>
            </a:r>
          </a:p>
          <a:p>
            <a:pPr lvl="2"/>
            <a:r>
              <a:rPr lang="en-US" dirty="0" smtClean="0">
                <a:latin typeface="Arial" panose="020B0604020202020204" pitchFamily="34" charset="0"/>
                <a:cs typeface="Arial" panose="020B0604020202020204" pitchFamily="34" charset="0"/>
              </a:rPr>
              <a:t>Employment or training that began in the previous 30 days</a:t>
            </a:r>
          </a:p>
          <a:p>
            <a:pPr lvl="2"/>
            <a:endParaRPr lang="en-US" dirty="0">
              <a:latin typeface="Arial" panose="020B0604020202020204" pitchFamily="34" charset="0"/>
              <a:cs typeface="Arial" panose="020B0604020202020204" pitchFamily="34" charset="0"/>
            </a:endParaRPr>
          </a:p>
          <a:p>
            <a:pPr marL="27432" indent="0">
              <a:buNone/>
            </a:pPr>
            <a:r>
              <a:rPr lang="en-US" sz="1400" dirty="0">
                <a:latin typeface="Arial" panose="020B0604020202020204" pitchFamily="34" charset="0"/>
                <a:cs typeface="Arial" panose="020B0604020202020204" pitchFamily="34" charset="0"/>
                <a:hlinkClick r:id="rId4"/>
              </a:rPr>
              <a:t>https://</a:t>
            </a:r>
            <a:r>
              <a:rPr lang="en-US" sz="1400" dirty="0" smtClean="0">
                <a:latin typeface="Arial" panose="020B0604020202020204" pitchFamily="34" charset="0"/>
                <a:cs typeface="Arial" panose="020B0604020202020204" pitchFamily="34" charset="0"/>
                <a:hlinkClick r:id="rId4"/>
              </a:rPr>
              <a:t>mydss.mo.gov/sites/mydss/files/AppendixN.pdf</a:t>
            </a:r>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A41F16BE-F774-4195-85A3-C48F906DEB14}" type="slidenum">
              <a:rPr lang="en-US" smtClean="0"/>
              <a:t>32</a:t>
            </a:fld>
            <a:endParaRPr lang="en-US" dirty="0"/>
          </a:p>
        </p:txBody>
      </p:sp>
    </p:spTree>
    <p:extLst>
      <p:ext uri="{BB962C8B-B14F-4D97-AF65-F5344CB8AC3E}">
        <p14:creationId xmlns:p14="http://schemas.microsoft.com/office/powerpoint/2010/main" val="157082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Britannic Bold" panose="020B0903060703020204" pitchFamily="34" charset="0"/>
              </a:rPr>
              <a:t>          </a:t>
            </a:r>
            <a:r>
              <a:rPr lang="en-US" dirty="0" smtClean="0">
                <a:latin typeface="Arial" panose="020B0604020202020204" pitchFamily="34" charset="0"/>
                <a:cs typeface="Arial" panose="020B0604020202020204" pitchFamily="34" charset="0"/>
              </a:rPr>
              <a:t>Participation</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Job Search Log &amp; Contract</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642314" y="1874165"/>
            <a:ext cx="4040188" cy="659352"/>
          </a:xfrm>
        </p:spPr>
        <p:txBody>
          <a:bodyPr/>
          <a:lstStyle/>
          <a:p>
            <a:r>
              <a:rPr lang="en-US" dirty="0" smtClean="0">
                <a:latin typeface="Arial" panose="020B0604020202020204" pitchFamily="34" charset="0"/>
                <a:cs typeface="Arial" panose="020B0604020202020204" pitchFamily="34" charset="0"/>
              </a:rPr>
              <a:t>Job Search Log Contract</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3"/>
          </p:nvPr>
        </p:nvSpPr>
        <p:spPr>
          <a:xfrm>
            <a:off x="4738273" y="1874165"/>
            <a:ext cx="4041775" cy="654843"/>
          </a:xfrm>
        </p:spPr>
        <p:txBody>
          <a:bodyPr/>
          <a:lstStyle/>
          <a:p>
            <a:r>
              <a:rPr lang="en-US" dirty="0" smtClean="0">
                <a:latin typeface="Arial" panose="020B0604020202020204" pitchFamily="34" charset="0"/>
                <a:cs typeface="Arial" panose="020B0604020202020204" pitchFamily="34" charset="0"/>
              </a:rPr>
              <a:t>Job Search Log</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2"/>
          </p:nvPr>
        </p:nvSpPr>
        <p:spPr/>
        <p:txBody>
          <a:bodyPr/>
          <a:lstStyle/>
          <a:p>
            <a:r>
              <a:rPr lang="en-US" dirty="0" smtClean="0">
                <a:latin typeface="Arial" panose="020B0604020202020204" pitchFamily="34" charset="0"/>
                <a:cs typeface="Arial" panose="020B0604020202020204" pitchFamily="34" charset="0"/>
              </a:rPr>
              <a:t>DWD-PO-604A</a:t>
            </a:r>
          </a:p>
          <a:p>
            <a:pPr lvl="1"/>
            <a:r>
              <a:rPr lang="en-US" dirty="0" smtClean="0">
                <a:latin typeface="Arial" panose="020B0604020202020204" pitchFamily="34" charset="0"/>
                <a:cs typeface="Arial" panose="020B0604020202020204" pitchFamily="34" charset="0"/>
              </a:rPr>
              <a:t>Participant agreement </a:t>
            </a:r>
          </a:p>
          <a:p>
            <a:pPr lvl="1"/>
            <a:r>
              <a:rPr lang="en-US" dirty="0" smtClean="0">
                <a:latin typeface="Arial" panose="020B0604020202020204" pitchFamily="34" charset="0"/>
                <a:cs typeface="Arial" panose="020B0604020202020204" pitchFamily="34" charset="0"/>
              </a:rPr>
              <a:t>Must be completed prior to submitting a job search log</a:t>
            </a:r>
          </a:p>
          <a:p>
            <a:pPr lvl="1"/>
            <a:r>
              <a:rPr lang="en-US" dirty="0" smtClean="0">
                <a:latin typeface="Arial" panose="020B0604020202020204" pitchFamily="34" charset="0"/>
                <a:cs typeface="Arial" panose="020B0604020202020204" pitchFamily="34" charset="0"/>
              </a:rPr>
              <a:t>Provides guidance to participant on allowable hours</a:t>
            </a:r>
          </a:p>
          <a:p>
            <a:pPr lvl="1"/>
            <a:r>
              <a:rPr lang="en-US" dirty="0" smtClean="0">
                <a:latin typeface="Arial" panose="020B0604020202020204" pitchFamily="34" charset="0"/>
                <a:cs typeface="Arial" panose="020B0604020202020204" pitchFamily="34" charset="0"/>
              </a:rPr>
              <a:t>Provides deadline for job search log to be returned</a:t>
            </a:r>
          </a:p>
          <a:p>
            <a:pPr marL="0" indent="0">
              <a:buNone/>
            </a:pPr>
            <a:endParaRPr lang="en-US" sz="1200" dirty="0" smtClean="0">
              <a:latin typeface="Arial" panose="020B0604020202020204" pitchFamily="34" charset="0"/>
              <a:cs typeface="Arial" panose="020B0604020202020204" pitchFamily="34" charset="0"/>
            </a:endParaRPr>
          </a:p>
          <a:p>
            <a:pPr marL="0" indent="0">
              <a:buNone/>
            </a:pPr>
            <a:r>
              <a:rPr lang="en-US" sz="1200" dirty="0" smtClean="0">
                <a:latin typeface="Arial" panose="020B0604020202020204" pitchFamily="34" charset="0"/>
                <a:cs typeface="Arial" panose="020B0604020202020204" pitchFamily="34" charset="0"/>
                <a:hlinkClick r:id="rId3"/>
              </a:rPr>
              <a:t>https</a:t>
            </a:r>
            <a:r>
              <a:rPr lang="en-US" sz="1200" dirty="0">
                <a:latin typeface="Arial" panose="020B0604020202020204" pitchFamily="34" charset="0"/>
                <a:cs typeface="Arial" panose="020B0604020202020204" pitchFamily="34" charset="0"/>
                <a:hlinkClick r:id="rId3"/>
              </a:rPr>
              <a:t>://</a:t>
            </a:r>
            <a:r>
              <a:rPr lang="en-US" sz="1200" dirty="0" smtClean="0">
                <a:latin typeface="Arial" panose="020B0604020202020204" pitchFamily="34" charset="0"/>
                <a:cs typeface="Arial" panose="020B0604020202020204" pitchFamily="34" charset="0"/>
                <a:hlinkClick r:id="rId3"/>
              </a:rPr>
              <a:t>mydss.mo.gov/sites/mydss/files/AppendixO.pd</a:t>
            </a:r>
            <a:r>
              <a:rPr lang="en-US" sz="1200" dirty="0" smtClean="0">
                <a:hlinkClick r:id="rId3"/>
              </a:rPr>
              <a:t>f</a:t>
            </a:r>
            <a:r>
              <a:rPr lang="en-US" sz="1200" dirty="0" smtClean="0"/>
              <a:t> </a:t>
            </a:r>
            <a:endParaRPr lang="en-US" sz="1200" dirty="0"/>
          </a:p>
        </p:txBody>
      </p:sp>
      <p:sp>
        <p:nvSpPr>
          <p:cNvPr id="6" name="Content Placeholder 5"/>
          <p:cNvSpPr>
            <a:spLocks noGrp="1"/>
          </p:cNvSpPr>
          <p:nvPr>
            <p:ph sz="quarter" idx="4"/>
          </p:nvPr>
        </p:nvSpPr>
        <p:spPr/>
        <p:txBody>
          <a:bodyPr>
            <a:normAutofit/>
          </a:bodyPr>
          <a:lstStyle/>
          <a:p>
            <a:r>
              <a:rPr lang="en-US" dirty="0" smtClean="0">
                <a:latin typeface="+mj-lt"/>
              </a:rPr>
              <a:t>DWD-PO-604B</a:t>
            </a:r>
          </a:p>
          <a:p>
            <a:pPr lvl="1"/>
            <a:r>
              <a:rPr lang="en-US" dirty="0" smtClean="0">
                <a:latin typeface="+mj-lt"/>
              </a:rPr>
              <a:t>Documents employer contacts during the month</a:t>
            </a:r>
          </a:p>
          <a:p>
            <a:pPr lvl="1"/>
            <a:r>
              <a:rPr lang="en-US" dirty="0" smtClean="0">
                <a:latin typeface="+mj-lt"/>
              </a:rPr>
              <a:t>Does not include MoJobs search</a:t>
            </a:r>
          </a:p>
          <a:p>
            <a:pPr lvl="1"/>
            <a:r>
              <a:rPr lang="en-US" dirty="0" smtClean="0">
                <a:latin typeface="+mj-lt"/>
              </a:rPr>
              <a:t>Providers will review and advise participants if corrections are needed</a:t>
            </a:r>
          </a:p>
          <a:p>
            <a:pPr lvl="1"/>
            <a:r>
              <a:rPr lang="en-US" dirty="0" smtClean="0">
                <a:latin typeface="+mj-lt"/>
              </a:rPr>
              <a:t>Must be sent to FSD within 2 business days</a:t>
            </a:r>
          </a:p>
          <a:p>
            <a:pPr marL="27432" indent="0">
              <a:buNone/>
            </a:pPr>
            <a:r>
              <a:rPr lang="en-US" sz="1200" dirty="0">
                <a:hlinkClick r:id="rId4"/>
              </a:rPr>
              <a:t>https://</a:t>
            </a:r>
            <a:r>
              <a:rPr lang="en-US" sz="1200" dirty="0" smtClean="0">
                <a:hlinkClick r:id="rId4"/>
              </a:rPr>
              <a:t>mydss.mo.gov/sites/mydss/files/AppendixP.pdf</a:t>
            </a:r>
            <a:r>
              <a:rPr lang="en-US" sz="1200" dirty="0" smtClean="0"/>
              <a:t> </a:t>
            </a:r>
          </a:p>
        </p:txBody>
      </p:sp>
      <p:sp>
        <p:nvSpPr>
          <p:cNvPr id="8" name="Slide Number Placeholder 7"/>
          <p:cNvSpPr>
            <a:spLocks noGrp="1"/>
          </p:cNvSpPr>
          <p:nvPr>
            <p:ph type="sldNum" sz="quarter" idx="12"/>
          </p:nvPr>
        </p:nvSpPr>
        <p:spPr/>
        <p:txBody>
          <a:bodyPr/>
          <a:lstStyle/>
          <a:p>
            <a:fld id="{A41F16BE-F774-4195-85A3-C48F906DEB14}" type="slidenum">
              <a:rPr lang="en-US" smtClean="0"/>
              <a:t>33</a:t>
            </a:fld>
            <a:endParaRPr lang="en-US" dirty="0"/>
          </a:p>
        </p:txBody>
      </p:sp>
    </p:spTree>
    <p:extLst>
      <p:ext uri="{BB962C8B-B14F-4D97-AF65-F5344CB8AC3E}">
        <p14:creationId xmlns:p14="http://schemas.microsoft.com/office/powerpoint/2010/main" val="350733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89" y="514352"/>
            <a:ext cx="8409362" cy="1162050"/>
          </a:xfrm>
        </p:spPr>
        <p:txBody>
          <a:bodyPr>
            <a:noAutofit/>
          </a:bodyPr>
          <a:lstStyle/>
          <a:p>
            <a:r>
              <a:rPr lang="en-US" sz="4400" dirty="0" smtClean="0">
                <a:latin typeface="Arial" panose="020B0604020202020204" pitchFamily="34" charset="0"/>
                <a:cs typeface="Arial" panose="020B0604020202020204" pitchFamily="34" charset="0"/>
              </a:rPr>
              <a:t/>
            </a:r>
            <a:br>
              <a:rPr lang="en-US" sz="4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		   Participation</a:t>
            </a:r>
            <a:br>
              <a:rPr lang="en-US" sz="44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Eligible Training Provider System</a:t>
            </a:r>
            <a:endParaRPr lang="en-US" sz="4400" dirty="0">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3429000" y="1905000"/>
            <a:ext cx="5264151" cy="4816476"/>
          </a:xfrm>
        </p:spPr>
        <p:txBody>
          <a:bodyPr>
            <a:normAutofit fontScale="92500" lnSpcReduction="20000"/>
          </a:bodyPr>
          <a:lstStyle/>
          <a:p>
            <a:pPr marL="0" indent="0">
              <a:buNone/>
            </a:pPr>
            <a:r>
              <a:rPr lang="en-US" dirty="0">
                <a:latin typeface="Arial" panose="020B0604020202020204" pitchFamily="34" charset="0"/>
                <a:cs typeface="Arial" panose="020B0604020202020204" pitchFamily="34" charset="0"/>
              </a:rPr>
              <a:t>All training providers used for </a:t>
            </a:r>
            <a:r>
              <a:rPr lang="en-US" dirty="0" err="1">
                <a:latin typeface="Arial" panose="020B0604020202020204" pitchFamily="34" charset="0"/>
                <a:cs typeface="Arial" panose="020B0604020202020204" pitchFamily="34" charset="0"/>
              </a:rPr>
              <a:t>SkillUP</a:t>
            </a:r>
            <a:r>
              <a:rPr lang="en-US" dirty="0">
                <a:latin typeface="Arial" panose="020B0604020202020204" pitchFamily="34" charset="0"/>
                <a:cs typeface="Arial" panose="020B0604020202020204" pitchFamily="34" charset="0"/>
              </a:rPr>
              <a:t> must be in Missouri’s Eligible Training Provider System (ETPS). </a:t>
            </a:r>
            <a:r>
              <a:rPr lang="en-US" dirty="0" smtClean="0">
                <a:latin typeface="Arial" panose="020B0604020202020204" pitchFamily="34" charset="0"/>
                <a:cs typeface="Arial" panose="020B0604020202020204" pitchFamily="34" charset="0"/>
              </a:rPr>
              <a:t>Eligible providers must:</a:t>
            </a:r>
          </a:p>
          <a:p>
            <a:pPr marL="0" indent="0">
              <a:buNone/>
            </a:pPr>
            <a:endParaRPr lang="en-US" dirty="0" smtClean="0"/>
          </a:p>
          <a:p>
            <a:r>
              <a:rPr lang="en-US" dirty="0" smtClean="0">
                <a:latin typeface="Arial" panose="020B0604020202020204" pitchFamily="34" charset="0"/>
                <a:cs typeface="Arial" panose="020B0604020202020204" pitchFamily="34" charset="0"/>
              </a:rPr>
              <a:t>Offer education/training programs that lead to a certification, degree, or skill</a:t>
            </a:r>
          </a:p>
          <a:p>
            <a:r>
              <a:rPr lang="en-US" dirty="0" smtClean="0">
                <a:latin typeface="Arial" panose="020B0604020202020204" pitchFamily="34" charset="0"/>
                <a:cs typeface="Arial" panose="020B0604020202020204" pitchFamily="34" charset="0"/>
              </a:rPr>
              <a:t>Programs accredited by the Federal Office of Apprenticeship</a:t>
            </a:r>
          </a:p>
          <a:p>
            <a:r>
              <a:rPr lang="en-US" dirty="0" smtClean="0">
                <a:latin typeface="Arial" panose="020B0604020202020204" pitchFamily="34" charset="0"/>
                <a:cs typeface="Arial" panose="020B0604020202020204" pitchFamily="34" charset="0"/>
              </a:rPr>
              <a:t>Provide staff as Equal Employment Opportunity and follow application elements</a:t>
            </a:r>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283789" y="2590800"/>
            <a:ext cx="3069011" cy="2286000"/>
          </a:xfrm>
          <a:prstGeom prst="rect">
            <a:avLst/>
          </a:prstGeom>
        </p:spPr>
      </p:pic>
      <p:sp>
        <p:nvSpPr>
          <p:cNvPr id="5" name="Slide Number Placeholder 4"/>
          <p:cNvSpPr>
            <a:spLocks noGrp="1"/>
          </p:cNvSpPr>
          <p:nvPr>
            <p:ph type="sldNum" sz="quarter" idx="12"/>
          </p:nvPr>
        </p:nvSpPr>
        <p:spPr/>
        <p:txBody>
          <a:bodyPr/>
          <a:lstStyle/>
          <a:p>
            <a:fld id="{A41F16BE-F774-4195-85A3-C48F906DEB14}" type="slidenum">
              <a:rPr lang="en-US" smtClean="0"/>
              <a:t>34</a:t>
            </a:fld>
            <a:endParaRPr lang="en-US" dirty="0"/>
          </a:p>
        </p:txBody>
      </p:sp>
      <p:sp>
        <p:nvSpPr>
          <p:cNvPr id="3" name="Rectangle 2"/>
          <p:cNvSpPr/>
          <p:nvPr/>
        </p:nvSpPr>
        <p:spPr>
          <a:xfrm>
            <a:off x="1312488" y="5181600"/>
            <a:ext cx="1011611" cy="36933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hlinkClick r:id="rId4"/>
              </a:rPr>
              <a:t>ETPS</a:t>
            </a:r>
            <a:r>
              <a:rPr lang="en-US" dirty="0" smtClean="0">
                <a:latin typeface="Arial" panose="020B060402020202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94737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176" y="514352"/>
            <a:ext cx="8302624" cy="1162050"/>
          </a:xfrm>
        </p:spPr>
        <p:txBody>
          <a:bodyPr anchor="ctr">
            <a:noAutofit/>
          </a:bodyPr>
          <a:lstStyle/>
          <a:p>
            <a:pPr algn="ctr"/>
            <a:r>
              <a:rPr lang="en-US" sz="3600" dirty="0" smtClean="0">
                <a:latin typeface="Arial" panose="020B0604020202020204" pitchFamily="34" charset="0"/>
                <a:cs typeface="Arial" panose="020B0604020202020204" pitchFamily="34" charset="0"/>
              </a:rPr>
              <a:t>Participation</a:t>
            </a:r>
            <a:r>
              <a:rPr lang="en-US" sz="4400" dirty="0" smtClean="0">
                <a:latin typeface="Arial" panose="020B0604020202020204" pitchFamily="34" charset="0"/>
                <a:cs typeface="Arial" panose="020B0604020202020204" pitchFamily="34" charset="0"/>
              </a:rPr>
              <a:t/>
            </a:r>
            <a:br>
              <a:rPr lang="en-US" sz="44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What are </a:t>
            </a:r>
            <a:r>
              <a:rPr lang="en-US" sz="3600" dirty="0" err="1" smtClean="0">
                <a:latin typeface="Arial" panose="020B0604020202020204" pitchFamily="34" charset="0"/>
                <a:cs typeface="Arial" panose="020B0604020202020204" pitchFamily="34" charset="0"/>
              </a:rPr>
              <a:t>SkillUP</a:t>
            </a:r>
            <a:r>
              <a:rPr lang="en-US" sz="3600" dirty="0" smtClean="0">
                <a:latin typeface="Arial" panose="020B0604020202020204" pitchFamily="34" charset="0"/>
                <a:cs typeface="Arial" panose="020B0604020202020204" pitchFamily="34" charset="0"/>
              </a:rPr>
              <a:t> Services in </a:t>
            </a:r>
            <a:r>
              <a:rPr lang="en-US" sz="3600" dirty="0" err="1" smtClean="0">
                <a:latin typeface="Arial" panose="020B0604020202020204" pitchFamily="34" charset="0"/>
                <a:cs typeface="Arial" panose="020B0604020202020204" pitchFamily="34" charset="0"/>
              </a:rPr>
              <a:t>MoJobs</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6" name="Text Placeholder 5"/>
          <p:cNvSpPr>
            <a:spLocks noGrp="1"/>
          </p:cNvSpPr>
          <p:nvPr>
            <p:ph type="body" idx="2"/>
          </p:nvPr>
        </p:nvSpPr>
        <p:spPr>
          <a:xfrm>
            <a:off x="685800" y="1600200"/>
            <a:ext cx="2743200" cy="4648200"/>
          </a:xfrm>
        </p:spPr>
        <p:txBody>
          <a:bodyPr>
            <a:normAutofit/>
          </a:bodyPr>
          <a:lstStyle/>
          <a:p>
            <a:pPr marL="342900" indent="-342900">
              <a:buFont typeface="Arial" panose="020B0604020202020204" pitchFamily="34" charset="0"/>
              <a:buChar char="•"/>
            </a:pPr>
            <a:endParaRPr lang="en-US" sz="1600" dirty="0" smtClean="0"/>
          </a:p>
          <a:p>
            <a:endParaRPr lang="en-US" sz="1600" dirty="0" smtClean="0"/>
          </a:p>
          <a:p>
            <a:r>
              <a:rPr lang="en-US" sz="2400" b="1" dirty="0" smtClean="0"/>
              <a:t>SkillUP provides:</a:t>
            </a:r>
            <a:endParaRPr lang="en-US" sz="2400" b="1" dirty="0"/>
          </a:p>
          <a:p>
            <a:pPr marL="342900" indent="-342900">
              <a:buFont typeface="Arial" panose="020B0604020202020204" pitchFamily="34" charset="0"/>
              <a:buChar char="•"/>
            </a:pPr>
            <a:r>
              <a:rPr lang="en-US" sz="2400" b="1" dirty="0" smtClean="0"/>
              <a:t>Short term training – should complete in one year or less</a:t>
            </a:r>
          </a:p>
          <a:p>
            <a:pPr marL="342900" indent="-342900">
              <a:buFont typeface="Arial" panose="020B0604020202020204" pitchFamily="34" charset="0"/>
              <a:buChar char="•"/>
            </a:pPr>
            <a:r>
              <a:rPr lang="en-US" sz="2400" b="1" dirty="0" smtClean="0"/>
              <a:t>Leads to employment or self sufficiency</a:t>
            </a:r>
          </a:p>
          <a:p>
            <a:pPr marL="342900" indent="-342900">
              <a:buFont typeface="Arial" panose="020B0604020202020204" pitchFamily="34" charset="0"/>
              <a:buChar char="•"/>
            </a:pPr>
            <a:endParaRPr lang="en-US" sz="1600" dirty="0"/>
          </a:p>
          <a:p>
            <a:endParaRPr lang="en-US" sz="1900" dirty="0" smtClean="0"/>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chor="ctr">
            <a:normAutofit/>
          </a:bodyPr>
          <a:lstStyle/>
          <a:p>
            <a:pPr marL="0" indent="0">
              <a:buNone/>
            </a:pPr>
            <a:endParaRPr lang="en-US" sz="2400" dirty="0" smtClean="0"/>
          </a:p>
          <a:p>
            <a:pPr marL="0" indent="0">
              <a:buNone/>
            </a:pPr>
            <a:endParaRPr lang="en-US" dirty="0" smtClean="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725" y="3581400"/>
            <a:ext cx="243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Diagram 7"/>
          <p:cNvGraphicFramePr/>
          <p:nvPr>
            <p:extLst>
              <p:ext uri="{D42A27DB-BD31-4B8C-83A1-F6EECF244321}">
                <p14:modId xmlns:p14="http://schemas.microsoft.com/office/powerpoint/2010/main" val="3018311588"/>
              </p:ext>
            </p:extLst>
          </p:nvPr>
        </p:nvGraphicFramePr>
        <p:xfrm>
          <a:off x="3657599" y="1752600"/>
          <a:ext cx="5029201"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8"/>
          <p:cNvSpPr>
            <a:spLocks noGrp="1"/>
          </p:cNvSpPr>
          <p:nvPr>
            <p:ph type="sldNum" sz="quarter" idx="12"/>
          </p:nvPr>
        </p:nvSpPr>
        <p:spPr/>
        <p:txBody>
          <a:bodyPr/>
          <a:lstStyle/>
          <a:p>
            <a:fld id="{A41F16BE-F774-4195-85A3-C48F906DEB14}" type="slidenum">
              <a:rPr lang="en-US" smtClean="0"/>
              <a:t>35</a:t>
            </a:fld>
            <a:endParaRPr lang="en-US" dirty="0"/>
          </a:p>
        </p:txBody>
      </p:sp>
    </p:spTree>
    <p:extLst>
      <p:ext uri="{BB962C8B-B14F-4D97-AF65-F5344CB8AC3E}">
        <p14:creationId xmlns:p14="http://schemas.microsoft.com/office/powerpoint/2010/main" val="112779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Graphic spid="8"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33400"/>
            <a:ext cx="7239000" cy="838202"/>
          </a:xfrm>
        </p:spPr>
        <p:txBody>
          <a:bodyPr/>
          <a:lstStyle/>
          <a:p>
            <a:r>
              <a:rPr lang="en-US" sz="5400" dirty="0" smtClean="0">
                <a:latin typeface="Arial" panose="020B0604020202020204" pitchFamily="34" charset="0"/>
                <a:cs typeface="Arial" panose="020B0604020202020204" pitchFamily="34" charset="0"/>
              </a:rPr>
              <a:t>Job Search Training</a:t>
            </a:r>
            <a:endParaRPr lang="en-US" sz="5400" dirty="0">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p:txBody>
          <a:bodyPr>
            <a:normAutofit/>
          </a:bodyPr>
          <a:lstStyle/>
          <a:p>
            <a:endParaRPr lang="en-US" sz="3200" dirty="0" smtClean="0"/>
          </a:p>
          <a:p>
            <a:r>
              <a:rPr lang="en-US" sz="3200" dirty="0" smtClean="0"/>
              <a:t>Resume Preparation Assistance</a:t>
            </a:r>
          </a:p>
          <a:p>
            <a:r>
              <a:rPr lang="en-US" sz="3200" dirty="0" smtClean="0"/>
              <a:t>Proficiency Testing</a:t>
            </a:r>
          </a:p>
          <a:p>
            <a:r>
              <a:rPr lang="en-US" sz="3200" dirty="0" smtClean="0"/>
              <a:t>Testing - Assessment</a:t>
            </a:r>
          </a:p>
          <a:p>
            <a:r>
              <a:rPr lang="en-US" sz="3200" dirty="0" smtClean="0"/>
              <a:t>Career Guidance</a:t>
            </a:r>
          </a:p>
          <a:p>
            <a:endParaRPr lang="en-US" sz="2400" dirty="0" smtClean="0"/>
          </a:p>
          <a:p>
            <a:endParaRPr lang="en-US" sz="2400"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667000"/>
            <a:ext cx="2819400" cy="2359152"/>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A41F16BE-F774-4195-85A3-C48F906DEB14}" type="slidenum">
              <a:rPr lang="en-US" smtClean="0"/>
              <a:t>36</a:t>
            </a:fld>
            <a:endParaRPr lang="en-US" dirty="0"/>
          </a:p>
        </p:txBody>
      </p:sp>
    </p:spTree>
    <p:extLst>
      <p:ext uri="{BB962C8B-B14F-4D97-AF65-F5344CB8AC3E}">
        <p14:creationId xmlns:p14="http://schemas.microsoft.com/office/powerpoint/2010/main" val="216404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Job Search Services</a:t>
            </a:r>
            <a:endParaRPr lang="en-US" dirty="0">
              <a:latin typeface="Arial" panose="020B0604020202020204" pitchFamily="34" charset="0"/>
              <a:cs typeface="Arial" panose="020B0604020202020204" pitchFamily="34" charset="0"/>
            </a:endParaRPr>
          </a:p>
        </p:txBody>
      </p:sp>
      <p:sp>
        <p:nvSpPr>
          <p:cNvPr id="8" name="Text Placeholder 7"/>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Staff Assisted</a:t>
            </a:r>
            <a:endParaRPr lang="en-US" dirty="0">
              <a:latin typeface="Arial" panose="020B0604020202020204" pitchFamily="34" charset="0"/>
              <a:cs typeface="Arial" panose="020B0604020202020204" pitchFamily="34" charset="0"/>
            </a:endParaRPr>
          </a:p>
        </p:txBody>
      </p:sp>
      <p:sp>
        <p:nvSpPr>
          <p:cNvPr id="9" name="Content Placeholder 8"/>
          <p:cNvSpPr>
            <a:spLocks noGrp="1"/>
          </p:cNvSpPr>
          <p:nvPr>
            <p:ph sz="quarter" idx="2"/>
          </p:nvPr>
        </p:nvSpPr>
        <p:spPr>
          <a:xfrm>
            <a:off x="457200" y="2514601"/>
            <a:ext cx="8077199" cy="3124199"/>
          </a:xfrm>
        </p:spPr>
        <p:txBody>
          <a:bodyPr/>
          <a:lstStyle/>
          <a:p>
            <a:r>
              <a:rPr lang="en-US" sz="2800" dirty="0" smtClean="0">
                <a:latin typeface="Arial" panose="020B0604020202020204" pitchFamily="34" charset="0"/>
                <a:cs typeface="Arial" panose="020B0604020202020204" pitchFamily="34" charset="0"/>
              </a:rPr>
              <a:t>O-NET</a:t>
            </a:r>
          </a:p>
          <a:p>
            <a:r>
              <a:rPr lang="en-US" sz="2800" dirty="0" smtClean="0">
                <a:latin typeface="Arial" panose="020B0604020202020204" pitchFamily="34" charset="0"/>
                <a:cs typeface="Arial" panose="020B0604020202020204" pitchFamily="34" charset="0"/>
              </a:rPr>
              <a:t>Job Development Contacts</a:t>
            </a:r>
          </a:p>
          <a:p>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4853536"/>
            <a:ext cx="1286218" cy="1286218"/>
          </a:xfrm>
          <a:prstGeom prst="rect">
            <a:avLst/>
          </a:prstGeom>
        </p:spPr>
      </p:pic>
      <p:sp>
        <p:nvSpPr>
          <p:cNvPr id="3" name="Slide Number Placeholder 2"/>
          <p:cNvSpPr>
            <a:spLocks noGrp="1"/>
          </p:cNvSpPr>
          <p:nvPr>
            <p:ph type="sldNum" sz="quarter" idx="12"/>
          </p:nvPr>
        </p:nvSpPr>
        <p:spPr/>
        <p:txBody>
          <a:bodyPr/>
          <a:lstStyle/>
          <a:p>
            <a:fld id="{A41F16BE-F774-4195-85A3-C48F906DEB14}" type="slidenum">
              <a:rPr lang="en-US" smtClean="0"/>
              <a:t>37</a:t>
            </a:fld>
            <a:endParaRPr lang="en-US" dirty="0"/>
          </a:p>
        </p:txBody>
      </p:sp>
    </p:spTree>
    <p:extLst>
      <p:ext uri="{BB962C8B-B14F-4D97-AF65-F5344CB8AC3E}">
        <p14:creationId xmlns:p14="http://schemas.microsoft.com/office/powerpoint/2010/main" val="19827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981200"/>
          </a:xfrm>
        </p:spPr>
        <p:txBody>
          <a:bodyPr>
            <a:normAutofit fontScale="90000"/>
          </a:bodyPr>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Job </a:t>
            </a:r>
            <a:r>
              <a:rPr lang="en-US" dirty="0">
                <a:latin typeface="Arial" panose="020B0604020202020204" pitchFamily="34" charset="0"/>
                <a:cs typeface="Arial" panose="020B0604020202020204" pitchFamily="34" charset="0"/>
              </a:rPr>
              <a:t>Search </a:t>
            </a:r>
            <a:r>
              <a:rPr lang="en-US" dirty="0" smtClean="0">
                <a:latin typeface="Arial" panose="020B0604020202020204" pitchFamily="34" charset="0"/>
                <a:cs typeface="Arial" panose="020B0604020202020204" pitchFamily="34" charset="0"/>
              </a:rPr>
              <a:t>Services</a:t>
            </a:r>
            <a:br>
              <a:rPr lang="en-US" dirty="0" smtClean="0">
                <a:latin typeface="Arial" panose="020B0604020202020204" pitchFamily="34" charset="0"/>
                <a:cs typeface="Arial" panose="020B0604020202020204" pitchFamily="34" charset="0"/>
              </a:rPr>
            </a:br>
            <a:r>
              <a:rPr lang="en-US" sz="2700" b="1" dirty="0" smtClean="0">
                <a:latin typeface="Arial" panose="020B0604020202020204" pitchFamily="34" charset="0"/>
                <a:cs typeface="Arial" panose="020B0604020202020204" pitchFamily="34" charset="0"/>
              </a:rPr>
              <a:t>Non-staff </a:t>
            </a:r>
            <a:r>
              <a:rPr lang="en-US" sz="2700" b="1" dirty="0">
                <a:latin typeface="Arial" panose="020B0604020202020204" pitchFamily="34" charset="0"/>
                <a:cs typeface="Arial" panose="020B0604020202020204" pitchFamily="34" charset="0"/>
              </a:rPr>
              <a:t>Assisted</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lstStyle/>
          <a:p>
            <a:r>
              <a:rPr lang="en-US" sz="3200" dirty="0" smtClean="0">
                <a:latin typeface="Arial" panose="020B0604020202020204" pitchFamily="34" charset="0"/>
                <a:cs typeface="Arial" panose="020B0604020202020204" pitchFamily="34" charset="0"/>
              </a:rPr>
              <a:t>Participant </a:t>
            </a:r>
            <a:r>
              <a:rPr lang="en-US" sz="3200" dirty="0">
                <a:latin typeface="Arial" panose="020B0604020202020204" pitchFamily="34" charset="0"/>
                <a:cs typeface="Arial" panose="020B0604020202020204" pitchFamily="34" charset="0"/>
              </a:rPr>
              <a:t>must make a pre-determined number of inquiries.</a:t>
            </a:r>
          </a:p>
          <a:p>
            <a:r>
              <a:rPr lang="en-US" sz="3200" dirty="0">
                <a:latin typeface="Arial" panose="020B0604020202020204" pitchFamily="34" charset="0"/>
                <a:cs typeface="Arial" panose="020B0604020202020204" pitchFamily="34" charset="0"/>
              </a:rPr>
              <a:t>Includes jobs.mo.gov searches</a:t>
            </a:r>
          </a:p>
          <a:p>
            <a:r>
              <a:rPr lang="en-US" sz="3200" dirty="0">
                <a:latin typeface="Arial" panose="020B0604020202020204" pitchFamily="34" charset="0"/>
                <a:cs typeface="Arial" panose="020B0604020202020204" pitchFamily="34" charset="0"/>
              </a:rPr>
              <a:t>May be done independently or within a group</a:t>
            </a:r>
          </a:p>
          <a:p>
            <a:r>
              <a:rPr lang="en-US" sz="3200" dirty="0">
                <a:latin typeface="Arial" panose="020B0604020202020204" pitchFamily="34" charset="0"/>
                <a:cs typeface="Arial" panose="020B0604020202020204" pitchFamily="34" charset="0"/>
              </a:rPr>
              <a:t>Should be paired with other components based on need</a:t>
            </a:r>
          </a:p>
          <a:p>
            <a:endParaRPr lang="en-US" dirty="0"/>
          </a:p>
        </p:txBody>
      </p:sp>
      <p:sp>
        <p:nvSpPr>
          <p:cNvPr id="4" name="Slide Number Placeholder 3"/>
          <p:cNvSpPr>
            <a:spLocks noGrp="1"/>
          </p:cNvSpPr>
          <p:nvPr>
            <p:ph type="sldNum" sz="quarter" idx="12"/>
          </p:nvPr>
        </p:nvSpPr>
        <p:spPr/>
        <p:txBody>
          <a:bodyPr/>
          <a:lstStyle/>
          <a:p>
            <a:fld id="{A41F16BE-F774-4195-85A3-C48F906DEB14}" type="slidenum">
              <a:rPr lang="en-US" smtClean="0"/>
              <a:t>38</a:t>
            </a:fld>
            <a:endParaRPr lang="en-US" dirty="0"/>
          </a:p>
        </p:txBody>
      </p:sp>
    </p:spTree>
    <p:extLst>
      <p:ext uri="{BB962C8B-B14F-4D97-AF65-F5344CB8AC3E}">
        <p14:creationId xmlns:p14="http://schemas.microsoft.com/office/powerpoint/2010/main" val="2666566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latin typeface="Arial" panose="020B0604020202020204" pitchFamily="34" charset="0"/>
                <a:cs typeface="Arial" panose="020B0604020202020204" pitchFamily="34" charset="0"/>
              </a:rPr>
              <a:t>Education Services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920085"/>
            <a:ext cx="4038600" cy="4436266"/>
          </a:xfrm>
        </p:spPr>
        <p:style>
          <a:lnRef idx="2">
            <a:schemeClr val="accent2"/>
          </a:lnRef>
          <a:fillRef idx="1">
            <a:schemeClr val="lt1"/>
          </a:fillRef>
          <a:effectRef idx="0">
            <a:schemeClr val="accent2"/>
          </a:effectRef>
          <a:fontRef idx="minor">
            <a:schemeClr val="dk1"/>
          </a:fontRef>
        </p:style>
        <p:txBody>
          <a:bodyPr anchor="ctr">
            <a:normAutofit fontScale="85000" lnSpcReduction="10000"/>
          </a:bodyPr>
          <a:lstStyle/>
          <a:p>
            <a:endParaRPr lang="en-US" dirty="0" smtClean="0"/>
          </a:p>
          <a:p>
            <a:r>
              <a:rPr lang="en-US" sz="4400" dirty="0" smtClean="0"/>
              <a:t>Financial Aid Information</a:t>
            </a:r>
          </a:p>
          <a:p>
            <a:r>
              <a:rPr lang="en-US" sz="4400" dirty="0" smtClean="0"/>
              <a:t>English Language Acquisition</a:t>
            </a:r>
          </a:p>
          <a:p>
            <a:r>
              <a:rPr lang="en-US" sz="4400" dirty="0" smtClean="0"/>
              <a:t>Adult Education &amp; Literacy</a:t>
            </a:r>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3132902"/>
            <a:ext cx="4038600" cy="2009834"/>
          </a:xfrm>
        </p:spPr>
      </p:pic>
      <p:sp>
        <p:nvSpPr>
          <p:cNvPr id="5" name="Slide Number Placeholder 4"/>
          <p:cNvSpPr>
            <a:spLocks noGrp="1"/>
          </p:cNvSpPr>
          <p:nvPr>
            <p:ph type="sldNum" sz="quarter" idx="12"/>
          </p:nvPr>
        </p:nvSpPr>
        <p:spPr/>
        <p:txBody>
          <a:bodyPr/>
          <a:lstStyle/>
          <a:p>
            <a:fld id="{A41F16BE-F774-4195-85A3-C48F906DEB14}" type="slidenum">
              <a:rPr lang="en-US" smtClean="0"/>
              <a:t>39</a:t>
            </a:fld>
            <a:endParaRPr lang="en-US" dirty="0"/>
          </a:p>
        </p:txBody>
      </p:sp>
    </p:spTree>
    <p:extLst>
      <p:ext uri="{BB962C8B-B14F-4D97-AF65-F5344CB8AC3E}">
        <p14:creationId xmlns:p14="http://schemas.microsoft.com/office/powerpoint/2010/main" val="176393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pPr algn="ctr"/>
            <a:r>
              <a:rPr lang="en-US" sz="6000" dirty="0" smtClean="0">
                <a:latin typeface="Arial" panose="020B0604020202020204" pitchFamily="34" charset="0"/>
                <a:cs typeface="Arial" panose="020B0604020202020204" pitchFamily="34" charset="0"/>
              </a:rPr>
              <a:t>ABAWD or VOLUNTEER	</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0" y="2590800"/>
            <a:ext cx="4403651" cy="1794272"/>
          </a:xfrm>
        </p:spPr>
        <p:style>
          <a:lnRef idx="2">
            <a:schemeClr val="accent2"/>
          </a:lnRef>
          <a:fillRef idx="1">
            <a:schemeClr val="lt1"/>
          </a:fillRef>
          <a:effectRef idx="0">
            <a:schemeClr val="accent2"/>
          </a:effectRef>
          <a:fontRef idx="minor">
            <a:schemeClr val="dk1"/>
          </a:fontRef>
        </p:style>
        <p:txBody>
          <a:bodyPr anchor="ctr">
            <a:noAutofit/>
          </a:bodyPr>
          <a:lstStyle/>
          <a:p>
            <a:pPr marL="0" indent="0" algn="ctr">
              <a:buNone/>
            </a:pPr>
            <a:endParaRPr lang="en-US" sz="2000" dirty="0" smtClean="0"/>
          </a:p>
          <a:p>
            <a:pPr marL="0" indent="0" algn="ctr">
              <a:buNone/>
            </a:pPr>
            <a:endParaRPr lang="en-US" sz="2000" dirty="0"/>
          </a:p>
          <a:p>
            <a:pPr marL="0" indent="0" algn="ctr">
              <a:buNone/>
            </a:pPr>
            <a:endParaRPr lang="en-US" sz="2000" dirty="0" smtClean="0"/>
          </a:p>
          <a:p>
            <a:pPr marL="0" indent="0">
              <a:buNone/>
            </a:pPr>
            <a:endParaRPr lang="en-US" sz="2000" dirty="0" smtClean="0"/>
          </a:p>
          <a:p>
            <a:pPr marL="0" indent="0">
              <a:buNone/>
            </a:pPr>
            <a:r>
              <a:rPr lang="en-US" sz="2400" dirty="0" smtClean="0">
                <a:latin typeface="Arial" panose="020B0604020202020204" pitchFamily="34" charset="0"/>
                <a:cs typeface="Arial" panose="020B0604020202020204" pitchFamily="34" charset="0"/>
              </a:rPr>
              <a:t>An active Food Stamp recipient between the ages of 16-59  who elects to participate in work or training activities. </a:t>
            </a:r>
            <a:endParaRPr lang="en-US" sz="2400" dirty="0">
              <a:latin typeface="Arial" panose="020B0604020202020204" pitchFamily="34" charset="0"/>
              <a:cs typeface="Arial" panose="020B0604020202020204" pitchFamily="34" charset="0"/>
            </a:endParaRPr>
          </a:p>
          <a:p>
            <a:pPr marL="0" indent="0" algn="ctr">
              <a:buNone/>
            </a:pPr>
            <a:endParaRPr lang="en-US" sz="2000" dirty="0" smtClean="0"/>
          </a:p>
          <a:p>
            <a:endParaRPr lang="en-US" sz="2000" dirty="0" smtClean="0"/>
          </a:p>
          <a:p>
            <a:endParaRPr lang="en-US" sz="2000" dirty="0"/>
          </a:p>
          <a:p>
            <a:endParaRPr lang="en-US" sz="2000" dirty="0"/>
          </a:p>
        </p:txBody>
      </p:sp>
      <p:pic>
        <p:nvPicPr>
          <p:cNvPr id="1026" name="Picture 2"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8527" y="5829300"/>
            <a:ext cx="243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7200" y="2825936"/>
            <a:ext cx="3794050" cy="310854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latin typeface="Arial" panose="020B0604020202020204" pitchFamily="34" charset="0"/>
                <a:cs typeface="Arial" panose="020B0604020202020204" pitchFamily="34" charset="0"/>
              </a:rPr>
              <a:t>An active Food Stamp recipient between the ages of 18-49 with no dependents and does not meet </a:t>
            </a:r>
            <a:r>
              <a:rPr lang="en-US" sz="2800" dirty="0">
                <a:latin typeface="Arial" panose="020B0604020202020204" pitchFamily="34" charset="0"/>
                <a:cs typeface="Arial" panose="020B0604020202020204" pitchFamily="34" charset="0"/>
              </a:rPr>
              <a:t>an exemption from work </a:t>
            </a:r>
            <a:r>
              <a:rPr lang="en-US" sz="2800" dirty="0" smtClean="0">
                <a:latin typeface="Arial" panose="020B0604020202020204" pitchFamily="34" charset="0"/>
                <a:cs typeface="Arial" panose="020B0604020202020204" pitchFamily="34" charset="0"/>
              </a:rPr>
              <a:t>requirements.</a:t>
            </a:r>
            <a:endParaRPr lang="en-US" sz="2800" dirty="0">
              <a:latin typeface="Arial" panose="020B0604020202020204" pitchFamily="34" charset="0"/>
              <a:cs typeface="Arial" panose="020B0604020202020204" pitchFamily="34" charset="0"/>
            </a:endParaRPr>
          </a:p>
        </p:txBody>
      </p:sp>
      <p:sp>
        <p:nvSpPr>
          <p:cNvPr id="11" name="TextBox 10"/>
          <p:cNvSpPr txBox="1"/>
          <p:nvPr/>
        </p:nvSpPr>
        <p:spPr>
          <a:xfrm>
            <a:off x="830225" y="1958036"/>
            <a:ext cx="30480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latin typeface="Arial" panose="020B0604020202020204" pitchFamily="34" charset="0"/>
                <a:cs typeface="Arial" panose="020B0604020202020204" pitchFamily="34" charset="0"/>
              </a:rPr>
              <a:t>ABAWD</a:t>
            </a:r>
            <a:endParaRPr lang="en-US" b="1" dirty="0">
              <a:latin typeface="Arial" panose="020B0604020202020204" pitchFamily="34" charset="0"/>
              <a:cs typeface="Arial" panose="020B0604020202020204" pitchFamily="34" charset="0"/>
            </a:endParaRPr>
          </a:p>
        </p:txBody>
      </p:sp>
      <p:sp>
        <p:nvSpPr>
          <p:cNvPr id="12" name="TextBox 11"/>
          <p:cNvSpPr txBox="1"/>
          <p:nvPr/>
        </p:nvSpPr>
        <p:spPr>
          <a:xfrm>
            <a:off x="5183840" y="1946368"/>
            <a:ext cx="2819401" cy="3810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t>Volunteer</a:t>
            </a:r>
            <a:endParaRPr lang="en-US"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572000"/>
            <a:ext cx="2593041" cy="2067903"/>
          </a:xfrm>
          <a:prstGeom prst="rect">
            <a:avLst/>
          </a:prstGeom>
        </p:spPr>
      </p:pic>
      <p:sp>
        <p:nvSpPr>
          <p:cNvPr id="7" name="Slide Number Placeholder 6"/>
          <p:cNvSpPr>
            <a:spLocks noGrp="1"/>
          </p:cNvSpPr>
          <p:nvPr>
            <p:ph type="sldNum" sz="quarter" idx="12"/>
          </p:nvPr>
        </p:nvSpPr>
        <p:spPr/>
        <p:txBody>
          <a:bodyPr/>
          <a:lstStyle/>
          <a:p>
            <a:fld id="{A41F16BE-F774-4195-85A3-C48F906DEB14}" type="slidenum">
              <a:rPr lang="en-US" smtClean="0"/>
              <a:t>4</a:t>
            </a:fld>
            <a:endParaRPr lang="en-US" dirty="0"/>
          </a:p>
        </p:txBody>
      </p:sp>
    </p:spTree>
    <p:extLst>
      <p:ext uri="{BB962C8B-B14F-4D97-AF65-F5344CB8AC3E}">
        <p14:creationId xmlns:p14="http://schemas.microsoft.com/office/powerpoint/2010/main" val="379641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6"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35004"/>
            <a:ext cx="8083551" cy="685802"/>
          </a:xfrm>
        </p:spPr>
        <p:txBody>
          <a:bodyPr/>
          <a:lstStyle/>
          <a:p>
            <a:r>
              <a:rPr lang="en-US" sz="4000" dirty="0" smtClean="0">
                <a:latin typeface="Arial" panose="020B0604020202020204" pitchFamily="34" charset="0"/>
                <a:cs typeface="Arial" panose="020B0604020202020204" pitchFamily="34" charset="0"/>
              </a:rPr>
              <a:t>Work Based Learning Services</a:t>
            </a:r>
            <a:endParaRPr lang="en-US" sz="4000" dirty="0">
              <a:latin typeface="Arial" panose="020B0604020202020204" pitchFamily="34" charset="0"/>
              <a:cs typeface="Arial" panose="020B0604020202020204" pitchFamily="34" charset="0"/>
            </a:endParaRPr>
          </a:p>
        </p:txBody>
      </p:sp>
      <p:sp>
        <p:nvSpPr>
          <p:cNvPr id="4" name="Text Placeholder 3"/>
          <p:cNvSpPr>
            <a:spLocks noGrp="1"/>
          </p:cNvSpPr>
          <p:nvPr>
            <p:ph type="body" idx="2"/>
          </p:nvPr>
        </p:nvSpPr>
        <p:spPr>
          <a:xfrm>
            <a:off x="685800" y="1676400"/>
            <a:ext cx="3559484" cy="4572000"/>
          </a:xfrm>
        </p:spPr>
        <p:txBody>
          <a:bodyPr>
            <a:noAutofit/>
          </a:bodyPr>
          <a:lstStyle/>
          <a:p>
            <a:pPr marL="285750" indent="-28575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Internships</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Work Experience</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On the Job Training</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Apprenticeship</a:t>
            </a: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Transitional Jobs</a:t>
            </a:r>
          </a:p>
        </p:txBody>
      </p:sp>
      <p:sp>
        <p:nvSpPr>
          <p:cNvPr id="3" name="Content Placeholder 2"/>
          <p:cNvSpPr>
            <a:spLocks noGrp="1"/>
          </p:cNvSpPr>
          <p:nvPr>
            <p:ph sz="half" idx="1"/>
          </p:nvPr>
        </p:nvSpPr>
        <p:spPr>
          <a:xfrm>
            <a:off x="4419600" y="1676400"/>
            <a:ext cx="4349751" cy="4572000"/>
          </a:xfrm>
        </p:spPr>
        <p:style>
          <a:lnRef idx="2">
            <a:schemeClr val="accent2"/>
          </a:lnRef>
          <a:fillRef idx="1">
            <a:schemeClr val="lt1"/>
          </a:fillRef>
          <a:effectRef idx="0">
            <a:schemeClr val="accent2"/>
          </a:effectRef>
          <a:fontRef idx="minor">
            <a:schemeClr val="dk1"/>
          </a:fontRef>
        </p:style>
        <p:txBody>
          <a:bodyPr anchor="ctr">
            <a:normAutofit/>
          </a:bodyPr>
          <a:lstStyle/>
          <a:p>
            <a:endParaRPr lang="en-US" dirty="0" smtClean="0"/>
          </a:p>
          <a:p>
            <a:endParaRPr lang="en-US" sz="2100" dirty="0" smtClean="0"/>
          </a:p>
          <a:p>
            <a:pPr marL="0" indent="0">
              <a:buNone/>
            </a:pPr>
            <a:endParaRPr lang="en-US" dirty="0" smtClean="0"/>
          </a:p>
          <a:p>
            <a:endParaRPr lang="en-US" dirty="0" smtClean="0"/>
          </a:p>
          <a:p>
            <a:endParaRPr lang="en-US" dirty="0"/>
          </a:p>
        </p:txBody>
      </p:sp>
      <p:pic>
        <p:nvPicPr>
          <p:cNvPr id="7" name="Picture 6"/>
          <p:cNvPicPr>
            <a:picLocks noChangeAspect="1"/>
          </p:cNvPicPr>
          <p:nvPr/>
        </p:nvPicPr>
        <p:blipFill>
          <a:blip r:embed="rId3"/>
          <a:stretch>
            <a:fillRect/>
          </a:stretch>
        </p:blipFill>
        <p:spPr>
          <a:xfrm>
            <a:off x="4964041" y="1809021"/>
            <a:ext cx="1480002" cy="167640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1809021"/>
            <a:ext cx="1272540" cy="20009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7575" y="4470222"/>
            <a:ext cx="1687967" cy="168796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5600" y="4698097"/>
            <a:ext cx="1967716" cy="1455963"/>
          </a:xfrm>
          <a:prstGeom prst="rect">
            <a:avLst/>
          </a:prstGeom>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4041" y="3708222"/>
            <a:ext cx="2438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A41F16BE-F774-4195-85A3-C48F906DEB14}" type="slidenum">
              <a:rPr lang="en-US" smtClean="0"/>
              <a:t>40</a:t>
            </a:fld>
            <a:endParaRPr lang="en-US" dirty="0"/>
          </a:p>
        </p:txBody>
      </p:sp>
    </p:spTree>
    <p:extLst>
      <p:ext uri="{BB962C8B-B14F-4D97-AF65-F5344CB8AC3E}">
        <p14:creationId xmlns:p14="http://schemas.microsoft.com/office/powerpoint/2010/main" val="1770400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On the Job Training (OJT)</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lnSpcReduction="10000"/>
          </a:bodyPr>
          <a:lstStyle/>
          <a:p>
            <a:r>
              <a:rPr lang="en-US" dirty="0" smtClean="0">
                <a:latin typeface="Arial" panose="020B0604020202020204" pitchFamily="34" charset="0"/>
                <a:cs typeface="Arial" panose="020B0604020202020204" pitchFamily="34" charset="0"/>
              </a:rPr>
              <a:t>May be the most appropriate component to secure employment</a:t>
            </a:r>
          </a:p>
          <a:p>
            <a:r>
              <a:rPr lang="en-US" dirty="0" smtClean="0">
                <a:latin typeface="Arial" panose="020B0604020202020204" pitchFamily="34" charset="0"/>
                <a:cs typeface="Arial" panose="020B0604020202020204" pitchFamily="34" charset="0"/>
              </a:rPr>
              <a:t>Must consider skill requirements for the job</a:t>
            </a:r>
          </a:p>
          <a:p>
            <a:r>
              <a:rPr lang="en-US" dirty="0" smtClean="0">
                <a:latin typeface="Arial" panose="020B0604020202020204" pitchFamily="34" charset="0"/>
                <a:cs typeface="Arial" panose="020B0604020202020204" pitchFamily="34" charset="0"/>
              </a:rPr>
              <a:t>Must consider the education and occupational skill level of participant</a:t>
            </a:r>
          </a:p>
          <a:p>
            <a:r>
              <a:rPr lang="en-US" dirty="0" smtClean="0">
                <a:latin typeface="Arial" panose="020B0604020202020204" pitchFamily="34" charset="0"/>
                <a:cs typeface="Arial" panose="020B0604020202020204" pitchFamily="34" charset="0"/>
              </a:rPr>
              <a:t>Must be aligned with the Employment Plan</a:t>
            </a:r>
            <a:endParaRPr lang="en-US" dirty="0">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3128169"/>
            <a:ext cx="4038600" cy="2019300"/>
          </a:xfrm>
        </p:spPr>
      </p:pic>
      <p:sp>
        <p:nvSpPr>
          <p:cNvPr id="6" name="Slide Number Placeholder 5"/>
          <p:cNvSpPr>
            <a:spLocks noGrp="1"/>
          </p:cNvSpPr>
          <p:nvPr>
            <p:ph type="sldNum" sz="quarter" idx="12"/>
          </p:nvPr>
        </p:nvSpPr>
        <p:spPr/>
        <p:txBody>
          <a:bodyPr/>
          <a:lstStyle/>
          <a:p>
            <a:fld id="{A41F16BE-F774-4195-85A3-C48F906DEB14}" type="slidenum">
              <a:rPr lang="en-US" smtClean="0"/>
              <a:t>41</a:t>
            </a:fld>
            <a:endParaRPr lang="en-US" dirty="0"/>
          </a:p>
        </p:txBody>
      </p:sp>
    </p:spTree>
    <p:extLst>
      <p:ext uri="{BB962C8B-B14F-4D97-AF65-F5344CB8AC3E}">
        <p14:creationId xmlns:p14="http://schemas.microsoft.com/office/powerpoint/2010/main" val="75642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400" dirty="0" smtClean="0">
                <a:latin typeface="Arial" panose="020B0604020202020204" pitchFamily="34" charset="0"/>
                <a:cs typeface="Arial" panose="020B0604020202020204" pitchFamily="34" charset="0"/>
              </a:rPr>
              <a:t>Vocational Training Services</a:t>
            </a: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657165" y="1878464"/>
            <a:ext cx="4038600" cy="4434840"/>
          </a:xfrm>
        </p:spPr>
        <p:style>
          <a:lnRef idx="2">
            <a:schemeClr val="accent2"/>
          </a:lnRef>
          <a:fillRef idx="1">
            <a:schemeClr val="lt1"/>
          </a:fillRef>
          <a:effectRef idx="0">
            <a:schemeClr val="accent2"/>
          </a:effectRef>
          <a:fontRef idx="minor">
            <a:schemeClr val="dk1"/>
          </a:fontRef>
        </p:style>
        <p:txBody>
          <a:bodyPr anchor="ctr">
            <a:normAutofit/>
          </a:bodyPr>
          <a:lstStyle/>
          <a:p>
            <a:r>
              <a:rPr lang="en-US" sz="2400" dirty="0" smtClean="0">
                <a:latin typeface="Arial" panose="020B0604020202020204" pitchFamily="34" charset="0"/>
                <a:cs typeface="Arial" panose="020B0604020202020204" pitchFamily="34" charset="0"/>
              </a:rPr>
              <a:t>Occupational Skills Training – Approved Provider</a:t>
            </a:r>
          </a:p>
          <a:p>
            <a:r>
              <a:rPr lang="en-US" sz="2400" dirty="0" smtClean="0">
                <a:latin typeface="Arial" panose="020B0604020202020204" pitchFamily="34" charset="0"/>
                <a:cs typeface="Arial" panose="020B0604020202020204" pitchFamily="34" charset="0"/>
              </a:rPr>
              <a:t>Private Sector Training</a:t>
            </a:r>
          </a:p>
          <a:p>
            <a:r>
              <a:rPr lang="en-US" sz="2400" dirty="0" smtClean="0">
                <a:latin typeface="Arial" panose="020B0604020202020204" pitchFamily="34" charset="0"/>
                <a:cs typeface="Arial" panose="020B0604020202020204" pitchFamily="34" charset="0"/>
              </a:rPr>
              <a:t>Workplace Training &amp; Cooperative Education</a:t>
            </a:r>
          </a:p>
          <a:p>
            <a:r>
              <a:rPr lang="en-US" dirty="0" smtClean="0">
                <a:latin typeface="Arial" panose="020B0604020202020204" pitchFamily="34" charset="0"/>
                <a:cs typeface="Arial" panose="020B0604020202020204" pitchFamily="34" charset="0"/>
              </a:rPr>
              <a:t>Skills Upgrading and Retraining</a:t>
            </a:r>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2514600"/>
            <a:ext cx="4038600" cy="3028950"/>
          </a:xfrm>
          <a:prstGeom prst="rect">
            <a:avLst/>
          </a:prstGeom>
          <a:ln>
            <a:noFill/>
          </a:ln>
          <a:effectLst>
            <a:outerShdw blurRad="190500" algn="tl" rotWithShape="0">
              <a:srgbClr val="000000">
                <a:alpha val="70000"/>
              </a:srgbClr>
            </a:outerShdw>
          </a:effectLst>
        </p:spPr>
      </p:pic>
      <p:sp>
        <p:nvSpPr>
          <p:cNvPr id="5" name="Slide Number Placeholder 4"/>
          <p:cNvSpPr>
            <a:spLocks noGrp="1"/>
          </p:cNvSpPr>
          <p:nvPr>
            <p:ph type="sldNum" sz="quarter" idx="12"/>
          </p:nvPr>
        </p:nvSpPr>
        <p:spPr/>
        <p:txBody>
          <a:bodyPr/>
          <a:lstStyle/>
          <a:p>
            <a:fld id="{A41F16BE-F774-4195-85A3-C48F906DEB14}" type="slidenum">
              <a:rPr lang="en-US" smtClean="0"/>
              <a:t>42</a:t>
            </a:fld>
            <a:endParaRPr lang="en-US" dirty="0"/>
          </a:p>
        </p:txBody>
      </p:sp>
    </p:spTree>
    <p:extLst>
      <p:ext uri="{BB962C8B-B14F-4D97-AF65-F5344CB8AC3E}">
        <p14:creationId xmlns:p14="http://schemas.microsoft.com/office/powerpoint/2010/main" val="54981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268" y="533400"/>
            <a:ext cx="8229600" cy="1143000"/>
          </a:xfrm>
        </p:spPr>
        <p:txBody>
          <a:bodyPr>
            <a:normAutofit/>
          </a:bodyPr>
          <a:lstStyle/>
          <a:p>
            <a:r>
              <a:rPr lang="en-US" sz="5400" dirty="0" smtClean="0">
                <a:latin typeface="Arial" panose="020B0604020202020204" pitchFamily="34" charset="0"/>
                <a:cs typeface="Arial" panose="020B0604020202020204" pitchFamily="34" charset="0"/>
              </a:rPr>
              <a:t>Basic Case Management</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920085"/>
            <a:ext cx="4038600" cy="4099715"/>
          </a:xfrm>
        </p:spPr>
        <p:txBody>
          <a:bodyPr>
            <a:normAutofit/>
          </a:bodyPr>
          <a:lstStyle/>
          <a:p>
            <a:r>
              <a:rPr lang="en-US" sz="2800" dirty="0" smtClean="0"/>
              <a:t>Assessment</a:t>
            </a:r>
          </a:p>
          <a:p>
            <a:r>
              <a:rPr lang="en-US" sz="2800" dirty="0" smtClean="0"/>
              <a:t>Employment Plan</a:t>
            </a:r>
          </a:p>
          <a:p>
            <a:r>
              <a:rPr lang="en-US" sz="2800" dirty="0" smtClean="0"/>
              <a:t>Determination of Need</a:t>
            </a:r>
          </a:p>
          <a:p>
            <a:r>
              <a:rPr lang="en-US" sz="2800" dirty="0" smtClean="0"/>
              <a:t>Report component hours to FSD (ABAWD)</a:t>
            </a:r>
          </a:p>
          <a:p>
            <a:r>
              <a:rPr lang="en-US" sz="2800" dirty="0" smtClean="0"/>
              <a:t>Report Employment (all participants)</a:t>
            </a:r>
          </a:p>
          <a:p>
            <a:pPr marL="0" indent="0">
              <a:buNone/>
            </a:pPr>
            <a:endParaRPr lang="en-US" sz="2000" dirty="0"/>
          </a:p>
        </p:txBody>
      </p:sp>
      <p:pic>
        <p:nvPicPr>
          <p:cNvPr id="5" name="Picture 4"/>
          <p:cNvPicPr>
            <a:picLocks noChangeAspect="1"/>
          </p:cNvPicPr>
          <p:nvPr/>
        </p:nvPicPr>
        <p:blipFill>
          <a:blip r:embed="rId3"/>
          <a:stretch>
            <a:fillRect/>
          </a:stretch>
        </p:blipFill>
        <p:spPr>
          <a:xfrm>
            <a:off x="4327137" y="2685665"/>
            <a:ext cx="4377731" cy="2273557"/>
          </a:xfrm>
          <a:prstGeom prst="rect">
            <a:avLst/>
          </a:prstGeom>
        </p:spPr>
      </p:pic>
      <p:sp>
        <p:nvSpPr>
          <p:cNvPr id="9" name="TextBox 8"/>
          <p:cNvSpPr txBox="1"/>
          <p:nvPr/>
        </p:nvSpPr>
        <p:spPr>
          <a:xfrm>
            <a:off x="1371600" y="6172200"/>
            <a:ext cx="633596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Constantia"/>
                <a:ea typeface="+mn-ea"/>
                <a:cs typeface="+mn-cs"/>
              </a:rPr>
              <a:t>Participants must be enrolled in a qualifying component to receive case management services</a:t>
            </a:r>
            <a:endParaRPr kumimoji="0" lang="en-US" sz="1200" b="0" i="1" u="none" strike="noStrike" kern="1200" cap="none" spc="0" normalizeH="0" baseline="0" noProof="0" dirty="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10111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7848600" cy="1162050"/>
          </a:xfrm>
        </p:spPr>
        <p:txBody>
          <a:bodyPr/>
          <a:lstStyle/>
          <a:p>
            <a:r>
              <a:rPr lang="en-US" sz="3600" dirty="0" smtClean="0">
                <a:latin typeface="Arial" panose="020B0604020202020204" pitchFamily="34" charset="0"/>
                <a:cs typeface="Arial" panose="020B0604020202020204" pitchFamily="34" charset="0"/>
              </a:rPr>
              <a:t>Intensive Case Management</a:t>
            </a:r>
            <a:endParaRPr lang="en-US" sz="3600" dirty="0">
              <a:latin typeface="Arial" panose="020B0604020202020204" pitchFamily="34" charset="0"/>
              <a:cs typeface="Arial" panose="020B0604020202020204" pitchFamily="34" charset="0"/>
            </a:endParaRPr>
          </a:p>
        </p:txBody>
      </p:sp>
      <p:sp>
        <p:nvSpPr>
          <p:cNvPr id="3" name="Text Placeholder 2"/>
          <p:cNvSpPr>
            <a:spLocks noGrp="1"/>
          </p:cNvSpPr>
          <p:nvPr>
            <p:ph type="body" idx="2"/>
          </p:nvPr>
        </p:nvSpPr>
        <p:spPr>
          <a:xfrm>
            <a:off x="685800" y="1676400"/>
            <a:ext cx="2743200" cy="4058996"/>
          </a:xfrm>
        </p:spPr>
        <p:txBody>
          <a:bodyPr>
            <a:normAutofit/>
          </a:bodyPr>
          <a:lstStyle/>
          <a:p>
            <a:r>
              <a:rPr lang="en-US" sz="1800" dirty="0" smtClean="0">
                <a:latin typeface="Arial" panose="020B0604020202020204" pitchFamily="34" charset="0"/>
                <a:cs typeface="Arial" panose="020B0604020202020204" pitchFamily="34" charset="0"/>
              </a:rPr>
              <a:t>This component is for individuals with multiple barriers to employment that require one-on-one assistance.</a:t>
            </a:r>
          </a:p>
          <a:p>
            <a:endParaRPr lang="en-US"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Individual or Group Counseling</a:t>
            </a:r>
          </a:p>
          <a:p>
            <a:pPr marL="28575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DWG workshop</a:t>
            </a:r>
          </a:p>
          <a:p>
            <a:pPr marL="28575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Comprehensive Guidance &amp; </a:t>
            </a:r>
            <a:r>
              <a:rPr lang="en-US" sz="1800" dirty="0" err="1" smtClean="0">
                <a:latin typeface="Arial" panose="020B0604020202020204" pitchFamily="34" charset="0"/>
                <a:cs typeface="Arial" panose="020B0604020202020204" pitchFamily="34" charset="0"/>
              </a:rPr>
              <a:t>Couseling</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886200" y="2362201"/>
            <a:ext cx="4800600" cy="2708732"/>
          </a:xfrm>
          <a:prstGeom prst="rect">
            <a:avLst/>
          </a:prstGeom>
          <a:ln>
            <a:noFill/>
          </a:ln>
          <a:effectLst>
            <a:outerShdw blurRad="190500" algn="tl" rotWithShape="0">
              <a:srgbClr val="000000">
                <a:alpha val="70000"/>
              </a:srgbClr>
            </a:outerShdw>
          </a:effectLst>
        </p:spPr>
      </p:pic>
      <p:sp>
        <p:nvSpPr>
          <p:cNvPr id="7" name="Slide Number Placeholder 6"/>
          <p:cNvSpPr>
            <a:spLocks noGrp="1"/>
          </p:cNvSpPr>
          <p:nvPr>
            <p:ph type="sldNum" sz="quarter" idx="12"/>
          </p:nvPr>
        </p:nvSpPr>
        <p:spPr/>
        <p:txBody>
          <a:bodyPr/>
          <a:lstStyle/>
          <a:p>
            <a:fld id="{A41F16BE-F774-4195-85A3-C48F906DEB14}" type="slidenum">
              <a:rPr lang="en-US" smtClean="0"/>
              <a:t>44</a:t>
            </a:fld>
            <a:endParaRPr lang="en-US" dirty="0"/>
          </a:p>
        </p:txBody>
      </p:sp>
    </p:spTree>
    <p:extLst>
      <p:ext uri="{BB962C8B-B14F-4D97-AF65-F5344CB8AC3E}">
        <p14:creationId xmlns:p14="http://schemas.microsoft.com/office/powerpoint/2010/main" val="335963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rial" panose="020B0604020202020204" pitchFamily="34" charset="0"/>
                <a:cs typeface="Arial" panose="020B0604020202020204" pitchFamily="34" charset="0"/>
              </a:rPr>
              <a:t>Job Retention Services</a:t>
            </a:r>
            <a:endParaRPr lang="en-US" sz="5400" dirty="0">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p:txBody>
          <a:bodyPr>
            <a:normAutofit fontScale="92500"/>
          </a:bodyPr>
          <a:lstStyle/>
          <a:p>
            <a:pPr marL="0" indent="0">
              <a:buNone/>
            </a:pPr>
            <a:r>
              <a:rPr lang="en-US" sz="2400" dirty="0">
                <a:latin typeface="Arial" panose="020B0604020202020204" pitchFamily="34" charset="0"/>
                <a:cs typeface="Arial" panose="020B0604020202020204" pitchFamily="34" charset="0"/>
              </a:rPr>
              <a:t>Providers must complete the following before requesting payment for </a:t>
            </a:r>
            <a:r>
              <a:rPr lang="en-US" sz="2400" dirty="0" smtClean="0">
                <a:latin typeface="Arial" panose="020B0604020202020204" pitchFamily="34" charset="0"/>
                <a:cs typeface="Arial" panose="020B0604020202020204" pitchFamily="34" charset="0"/>
              </a:rPr>
              <a:t>supportive services for job retention:</a:t>
            </a: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Verification of employment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Completed FS-5</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Monthly employment verification for continued services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Participant was enrolled in SkillUP prior to employment</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90 day maximum</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Subsequent services cannot be for the same company</a:t>
            </a:r>
          </a:p>
          <a:p>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070332"/>
            <a:ext cx="4032340" cy="3035932"/>
          </a:xfrm>
          <a:prstGeom prst="rect">
            <a:avLst/>
          </a:prstGeom>
          <a:ln>
            <a:noFill/>
          </a:ln>
          <a:effectLst>
            <a:outerShdw blurRad="190500" algn="tl" rotWithShape="0">
              <a:srgbClr val="000000">
                <a:alpha val="70000"/>
              </a:srgbClr>
            </a:outerShdw>
          </a:effectLst>
        </p:spPr>
      </p:pic>
      <p:sp>
        <p:nvSpPr>
          <p:cNvPr id="5" name="Slide Number Placeholder 4"/>
          <p:cNvSpPr>
            <a:spLocks noGrp="1"/>
          </p:cNvSpPr>
          <p:nvPr>
            <p:ph type="sldNum" sz="quarter" idx="12"/>
          </p:nvPr>
        </p:nvSpPr>
        <p:spPr/>
        <p:txBody>
          <a:bodyPr/>
          <a:lstStyle/>
          <a:p>
            <a:fld id="{A41F16BE-F774-4195-85A3-C48F906DEB14}" type="slidenum">
              <a:rPr lang="en-US" smtClean="0"/>
              <a:t>45</a:t>
            </a:fld>
            <a:endParaRPr lang="en-US" dirty="0"/>
          </a:p>
        </p:txBody>
      </p:sp>
    </p:spTree>
    <p:extLst>
      <p:ext uri="{BB962C8B-B14F-4D97-AF65-F5344CB8AC3E}">
        <p14:creationId xmlns:p14="http://schemas.microsoft.com/office/powerpoint/2010/main" val="28490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Activity #2</a:t>
            </a:r>
            <a:endParaRPr lang="en-US" dirty="0"/>
          </a:p>
        </p:txBody>
      </p:sp>
      <p:sp>
        <p:nvSpPr>
          <p:cNvPr id="3" name="Subtitle 2"/>
          <p:cNvSpPr>
            <a:spLocks noGrp="1"/>
          </p:cNvSpPr>
          <p:nvPr>
            <p:ph type="subTitle" idx="1"/>
          </p:nvPr>
        </p:nvSpPr>
        <p:spPr/>
        <p:txBody>
          <a:bodyPr/>
          <a:lstStyle/>
          <a:p>
            <a:r>
              <a:rPr lang="en-US" dirty="0" smtClean="0"/>
              <a:t>Component Enrollment</a:t>
            </a:r>
            <a:endParaRPr lang="en-US" dirty="0"/>
          </a:p>
        </p:txBody>
      </p:sp>
      <p:sp>
        <p:nvSpPr>
          <p:cNvPr id="5" name="Slide Number Placeholder 4"/>
          <p:cNvSpPr>
            <a:spLocks noGrp="1"/>
          </p:cNvSpPr>
          <p:nvPr>
            <p:ph type="sldNum" sz="quarter" idx="12"/>
          </p:nvPr>
        </p:nvSpPr>
        <p:spPr/>
        <p:txBody>
          <a:bodyPr/>
          <a:lstStyle/>
          <a:p>
            <a:fld id="{A41F16BE-F774-4195-85A3-C48F906DEB14}" type="slidenum">
              <a:rPr lang="en-US" smtClean="0"/>
              <a:t>46</a:t>
            </a:fld>
            <a:endParaRPr lang="en-US" dirty="0"/>
          </a:p>
        </p:txBody>
      </p:sp>
    </p:spTree>
    <p:extLst>
      <p:ext uri="{BB962C8B-B14F-4D97-AF65-F5344CB8AC3E}">
        <p14:creationId xmlns:p14="http://schemas.microsoft.com/office/powerpoint/2010/main" val="32219628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fontScale="90000"/>
          </a:bodyPr>
          <a:lstStyle/>
          <a:p>
            <a:pPr algn="ctr"/>
            <a:r>
              <a:rPr lang="en-US" sz="5400" dirty="0" smtClean="0">
                <a:latin typeface="Arial" panose="020B0604020202020204" pitchFamily="34" charset="0"/>
                <a:cs typeface="Arial" panose="020B0604020202020204" pitchFamily="34" charset="0"/>
              </a:rPr>
              <a:t>Participation</a:t>
            </a:r>
            <a:r>
              <a:rPr lang="en-US" sz="5400" dirty="0" smtClean="0">
                <a:latin typeface="Britannic Bold" panose="020B0903060703020204" pitchFamily="34" charset="0"/>
              </a:rPr>
              <a:t/>
            </a:r>
            <a:br>
              <a:rPr lang="en-US" sz="5400" dirty="0" smtClean="0">
                <a:latin typeface="Britannic Bold" panose="020B0903060703020204" pitchFamily="34" charset="0"/>
              </a:rPr>
            </a:br>
            <a:r>
              <a:rPr lang="en-US" sz="5400" dirty="0" smtClean="0">
                <a:latin typeface="Britannic Bold" panose="020B0903060703020204" pitchFamily="34" charset="0"/>
              </a:rPr>
              <a:t>SUPPORTIVE SERVICES	</a:t>
            </a:r>
            <a:endParaRPr lang="en-US" sz="5400" dirty="0">
              <a:latin typeface="Britannic Bold" panose="020B0903060703020204" pitchFamily="34" charset="0"/>
            </a:endParaRPr>
          </a:p>
        </p:txBody>
      </p:sp>
      <p:pic>
        <p:nvPicPr>
          <p:cNvPr id="1026" name="Picture 2"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8527" y="5829300"/>
            <a:ext cx="243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33600" y="1981200"/>
            <a:ext cx="6629400" cy="32808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678942" lvl="1" indent="-285750">
              <a:spcBef>
                <a:spcPct val="20000"/>
              </a:spcBef>
              <a:buClr>
                <a:srgbClr val="0F6FC6"/>
              </a:buClr>
              <a:buSzPct val="85000"/>
              <a:buFont typeface="Wingdings" panose="05000000000000000000" pitchFamily="2" charset="2"/>
              <a:buChar char="q"/>
            </a:pPr>
            <a:r>
              <a:rPr lang="en-US" sz="2800" dirty="0" smtClean="0">
                <a:solidFill>
                  <a:prstClr val="black"/>
                </a:solidFill>
                <a:latin typeface="Arial" panose="020B0604020202020204" pitchFamily="34" charset="0"/>
                <a:cs typeface="Arial" panose="020B0604020202020204" pitchFamily="34" charset="0"/>
              </a:rPr>
              <a:t>Services necessary to enable an individual to participate in </a:t>
            </a:r>
            <a:r>
              <a:rPr lang="en-US" sz="2800" dirty="0" err="1" smtClean="0">
                <a:solidFill>
                  <a:prstClr val="black"/>
                </a:solidFill>
                <a:latin typeface="Arial" panose="020B0604020202020204" pitchFamily="34" charset="0"/>
                <a:cs typeface="Arial" panose="020B0604020202020204" pitchFamily="34" charset="0"/>
              </a:rPr>
              <a:t>SkillUP</a:t>
            </a:r>
            <a:r>
              <a:rPr lang="en-US" sz="2800" dirty="0" smtClean="0">
                <a:solidFill>
                  <a:prstClr val="black"/>
                </a:solidFill>
                <a:latin typeface="Arial" panose="020B0604020202020204" pitchFamily="34" charset="0"/>
                <a:cs typeface="Arial" panose="020B0604020202020204" pitchFamily="34" charset="0"/>
              </a:rPr>
              <a:t> activities.  </a:t>
            </a:r>
          </a:p>
          <a:p>
            <a:pPr marL="678942" lvl="1" indent="-285750">
              <a:spcBef>
                <a:spcPct val="20000"/>
              </a:spcBef>
              <a:buClr>
                <a:srgbClr val="0F6FC6"/>
              </a:buClr>
              <a:buSzPct val="85000"/>
              <a:buFont typeface="Wingdings" panose="05000000000000000000" pitchFamily="2" charset="2"/>
              <a:buChar char="q"/>
            </a:pPr>
            <a:r>
              <a:rPr lang="en-US" sz="2800" dirty="0" smtClean="0">
                <a:solidFill>
                  <a:prstClr val="black"/>
                </a:solidFill>
                <a:latin typeface="Arial" panose="020B0604020202020204" pitchFamily="34" charset="0"/>
                <a:cs typeface="Arial" panose="020B0604020202020204" pitchFamily="34" charset="0"/>
              </a:rPr>
              <a:t>May include transportation related and work related expenses.</a:t>
            </a:r>
          </a:p>
          <a:p>
            <a:pPr marL="678942" lvl="1" indent="-285750">
              <a:spcBef>
                <a:spcPct val="20000"/>
              </a:spcBef>
              <a:buClr>
                <a:srgbClr val="0F6FC6"/>
              </a:buClr>
              <a:buSzPct val="85000"/>
              <a:buFont typeface="Wingdings" panose="05000000000000000000" pitchFamily="2" charset="2"/>
              <a:buChar char="q"/>
            </a:pPr>
            <a:r>
              <a:rPr lang="en-US" sz="2800" dirty="0" smtClean="0">
                <a:solidFill>
                  <a:prstClr val="black"/>
                </a:solidFill>
                <a:latin typeface="Arial" panose="020B0604020202020204" pitchFamily="34" charset="0"/>
                <a:cs typeface="Arial" panose="020B0604020202020204" pitchFamily="34" charset="0"/>
              </a:rPr>
              <a:t>Based on need and availability of funds </a:t>
            </a:r>
            <a:endParaRPr lang="en-US" sz="2800" dirty="0">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228600" y="4565205"/>
            <a:ext cx="2438400" cy="1973708"/>
          </a:xfrm>
          <a:prstGeom prst="rect">
            <a:avLst/>
          </a:prstGeom>
        </p:spPr>
      </p:pic>
      <p:sp>
        <p:nvSpPr>
          <p:cNvPr id="8" name="Slide Number Placeholder 7"/>
          <p:cNvSpPr>
            <a:spLocks noGrp="1"/>
          </p:cNvSpPr>
          <p:nvPr>
            <p:ph type="sldNum" sz="quarter" idx="12"/>
          </p:nvPr>
        </p:nvSpPr>
        <p:spPr/>
        <p:txBody>
          <a:bodyPr/>
          <a:lstStyle/>
          <a:p>
            <a:fld id="{A41F16BE-F774-4195-85A3-C48F906DEB14}" type="slidenum">
              <a:rPr lang="en-US" smtClean="0"/>
              <a:t>47</a:t>
            </a:fld>
            <a:endParaRPr lang="en-US" dirty="0"/>
          </a:p>
        </p:txBody>
      </p:sp>
    </p:spTree>
    <p:extLst>
      <p:ext uri="{BB962C8B-B14F-4D97-AF65-F5344CB8AC3E}">
        <p14:creationId xmlns:p14="http://schemas.microsoft.com/office/powerpoint/2010/main" val="274699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latin typeface="Arial" panose="020B0604020202020204" pitchFamily="34" charset="0"/>
                <a:cs typeface="Arial" panose="020B0604020202020204" pitchFamily="34" charset="0"/>
              </a:rPr>
              <a:t>Participation</a:t>
            </a:r>
            <a:r>
              <a:rPr lang="en-US" sz="4800" dirty="0">
                <a:latin typeface="Britannic Bold" panose="020B0903060703020204" pitchFamily="34" charset="0"/>
              </a:rPr>
              <a:t/>
            </a:r>
            <a:br>
              <a:rPr lang="en-US" sz="4800" dirty="0">
                <a:latin typeface="Britannic Bold" panose="020B0903060703020204" pitchFamily="34" charset="0"/>
              </a:rPr>
            </a:br>
            <a:r>
              <a:rPr lang="en-US" sz="4800" dirty="0">
                <a:latin typeface="Britannic Bold" panose="020B0903060703020204" pitchFamily="34" charset="0"/>
              </a:rPr>
              <a:t>SUPPORTIVE SERVICES	</a:t>
            </a:r>
            <a:endParaRPr lang="en-US" dirty="0"/>
          </a:p>
        </p:txBody>
      </p:sp>
      <p:sp>
        <p:nvSpPr>
          <p:cNvPr id="3" name="Slide Number Placeholder 2"/>
          <p:cNvSpPr>
            <a:spLocks noGrp="1"/>
          </p:cNvSpPr>
          <p:nvPr>
            <p:ph type="sldNum" sz="quarter" idx="12"/>
          </p:nvPr>
        </p:nvSpPr>
        <p:spPr/>
        <p:txBody>
          <a:bodyPr/>
          <a:lstStyle/>
          <a:p>
            <a:fld id="{A41F16BE-F774-4195-85A3-C48F906DEB14}" type="slidenum">
              <a:rPr lang="en-US" smtClean="0"/>
              <a:t>48</a:t>
            </a:fld>
            <a:endParaRPr lang="en-US" dirty="0"/>
          </a:p>
        </p:txBody>
      </p:sp>
      <p:sp>
        <p:nvSpPr>
          <p:cNvPr id="4" name="Content Placeholder 2"/>
          <p:cNvSpPr txBox="1">
            <a:spLocks/>
          </p:cNvSpPr>
          <p:nvPr/>
        </p:nvSpPr>
        <p:spPr>
          <a:xfrm>
            <a:off x="685800" y="2057400"/>
            <a:ext cx="7620000" cy="4298951"/>
          </a:xfrm>
          <a:prstGeom prst="rect">
            <a:avLst/>
          </a:prstGeom>
        </p:spPr>
        <p:style>
          <a:lnRef idx="2">
            <a:schemeClr val="accent2"/>
          </a:lnRef>
          <a:fillRef idx="1">
            <a:schemeClr val="lt1"/>
          </a:fillRef>
          <a:effectRef idx="0">
            <a:schemeClr val="accent2"/>
          </a:effectRef>
          <a:fontRef idx="minor">
            <a:schemeClr val="dk1"/>
          </a:fontRef>
        </p:style>
        <p:txBody>
          <a:bodyPr anchor="ctr">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dk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dk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dk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dk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0" indent="0">
              <a:buFont typeface="Wingdings 2"/>
              <a:buNone/>
            </a:pPr>
            <a:endParaRPr lang="en-US" sz="2000" dirty="0" smtClean="0"/>
          </a:p>
          <a:p>
            <a:pPr algn="ctr"/>
            <a:endParaRPr lang="en-US" sz="2000" dirty="0" smtClean="0"/>
          </a:p>
          <a:p>
            <a:pPr marL="0" indent="0">
              <a:buNone/>
            </a:pPr>
            <a:endParaRPr lang="en-US" sz="2000" dirty="0" smtClean="0"/>
          </a:p>
          <a:p>
            <a:endParaRPr lang="en-US" sz="2000" dirty="0" smtClean="0"/>
          </a:p>
          <a:p>
            <a:pPr>
              <a:buFont typeface="Wingdings" panose="05000000000000000000" pitchFamily="2" charset="2"/>
              <a:buChar char="q"/>
            </a:pPr>
            <a:endParaRPr lang="en-US" sz="2000" dirty="0" smtClean="0"/>
          </a:p>
          <a:p>
            <a:pPr>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Work-related equipment</a:t>
            </a:r>
          </a:p>
          <a:p>
            <a:pPr>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Instructional materials</a:t>
            </a:r>
          </a:p>
          <a:p>
            <a:pPr>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Testing fees</a:t>
            </a:r>
          </a:p>
          <a:p>
            <a:pPr>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Criminal background checks</a:t>
            </a:r>
          </a:p>
          <a:p>
            <a:pPr>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Transportation (bus tickets)</a:t>
            </a:r>
          </a:p>
          <a:p>
            <a:pPr>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Work attire or uniforms</a:t>
            </a:r>
          </a:p>
          <a:p>
            <a:pPr>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Work-related tools</a:t>
            </a:r>
          </a:p>
          <a:p>
            <a:pPr marL="0" indent="0" algn="ctr">
              <a:buFont typeface="Wingdings 2"/>
              <a:buNone/>
            </a:pPr>
            <a:endParaRPr lang="en-US" sz="2000" dirty="0" smtClean="0"/>
          </a:p>
          <a:p>
            <a:pPr marL="0" indent="0" algn="ctr">
              <a:buFont typeface="Wingdings 2"/>
              <a:buNone/>
            </a:pPr>
            <a:endParaRPr lang="en-US" sz="2000" dirty="0" smtClean="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80204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9348"/>
            <a:ext cx="8229600" cy="1149504"/>
          </a:xfrm>
        </p:spPr>
        <p:txBody>
          <a:bodyPr/>
          <a:lstStyle/>
          <a:p>
            <a:r>
              <a:rPr lang="en-US" dirty="0" smtClean="0">
                <a:latin typeface="Arial" panose="020B0604020202020204" pitchFamily="34" charset="0"/>
                <a:cs typeface="Arial" panose="020B0604020202020204" pitchFamily="34" charset="0"/>
              </a:rPr>
              <a:t>Supportive Services</a:t>
            </a:r>
            <a:endParaRPr lang="en-U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72126" y="1218852"/>
            <a:ext cx="7300273" cy="1034786"/>
          </a:xfrm>
        </p:spPr>
        <p:txBody>
          <a:bodyPr/>
          <a:lstStyle/>
          <a:p>
            <a:r>
              <a:rPr lang="en-US" dirty="0" smtClean="0">
                <a:latin typeface="Arial" panose="020B0604020202020204" pitchFamily="34" charset="0"/>
                <a:cs typeface="Arial" panose="020B0604020202020204" pitchFamily="34" charset="0"/>
              </a:rPr>
              <a:t>Transportation Related Expenses (TRE)</a:t>
            </a:r>
            <a:endParaRPr lang="en-US" dirty="0">
              <a:latin typeface="Arial" panose="020B0604020202020204" pitchFamily="34" charset="0"/>
              <a:cs typeface="Arial" panose="020B0604020202020204" pitchFamily="34" charset="0"/>
            </a:endParaRPr>
          </a:p>
        </p:txBody>
      </p:sp>
      <p:sp>
        <p:nvSpPr>
          <p:cNvPr id="5" name="Content Placeholder 4"/>
          <p:cNvSpPr>
            <a:spLocks noGrp="1"/>
          </p:cNvSpPr>
          <p:nvPr>
            <p:ph sz="quarter" idx="2"/>
          </p:nvPr>
        </p:nvSpPr>
        <p:spPr>
          <a:xfrm>
            <a:off x="457200" y="2057400"/>
            <a:ext cx="8381999" cy="4302921"/>
          </a:xfrm>
        </p:spPr>
        <p:txBody>
          <a:bodyPr>
            <a:normAutofit/>
          </a:bodyPr>
          <a:lstStyle/>
          <a:p>
            <a:r>
              <a:rPr lang="en-US" sz="2400" dirty="0" smtClean="0">
                <a:latin typeface="Arial" panose="020B0604020202020204" pitchFamily="34" charset="0"/>
                <a:cs typeface="Arial" panose="020B0604020202020204" pitchFamily="34" charset="0"/>
              </a:rPr>
              <a:t>Must be participating in allowable employment, education or training component</a:t>
            </a:r>
          </a:p>
          <a:p>
            <a:r>
              <a:rPr lang="en-US" sz="2400" dirty="0" smtClean="0">
                <a:latin typeface="Arial" panose="020B0604020202020204" pitchFamily="34" charset="0"/>
                <a:cs typeface="Arial" panose="020B0604020202020204" pitchFamily="34" charset="0"/>
              </a:rPr>
              <a:t>Participant must submit Weekly Claim for TRE Form</a:t>
            </a:r>
          </a:p>
          <a:p>
            <a:r>
              <a:rPr lang="en-US" sz="2400" dirty="0" smtClean="0">
                <a:latin typeface="Arial" panose="020B0604020202020204" pitchFamily="34" charset="0"/>
                <a:cs typeface="Arial" panose="020B0604020202020204" pitchFamily="34" charset="0"/>
              </a:rPr>
              <a:t>Participant must provide verification of work/training</a:t>
            </a:r>
          </a:p>
          <a:p>
            <a:r>
              <a:rPr lang="en-US" sz="2400" dirty="0" smtClean="0">
                <a:latin typeface="Arial" panose="020B0604020202020204" pitchFamily="34" charset="0"/>
                <a:cs typeface="Arial" panose="020B0604020202020204" pitchFamily="34" charset="0"/>
              </a:rPr>
              <a:t>$15 maximum per day</a:t>
            </a:r>
          </a:p>
        </p:txBody>
      </p:sp>
      <p:sp>
        <p:nvSpPr>
          <p:cNvPr id="6" name="Content Placeholder 5"/>
          <p:cNvSpPr>
            <a:spLocks noGrp="1"/>
          </p:cNvSpPr>
          <p:nvPr>
            <p:ph sz="quarter" idx="4"/>
          </p:nvPr>
        </p:nvSpPr>
        <p:spPr>
          <a:xfrm>
            <a:off x="4645026" y="3914535"/>
            <a:ext cx="4041775" cy="2706748"/>
          </a:xfrm>
        </p:spPr>
        <p:txBody>
          <a:bodyPr>
            <a:normAutofit/>
          </a:bodyPr>
          <a:lstStyle/>
          <a:p>
            <a:endParaRPr lang="en-US" dirty="0" smtClean="0"/>
          </a:p>
          <a:p>
            <a:pPr marL="0" indent="0">
              <a:buNone/>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979003"/>
            <a:ext cx="3200400" cy="1363484"/>
          </a:xfrm>
          <a:prstGeom prst="rect">
            <a:avLst/>
          </a:prstGeom>
          <a:ln>
            <a:noFill/>
          </a:ln>
          <a:effectLst>
            <a:outerShdw blurRad="190500" algn="tl" rotWithShape="0">
              <a:srgbClr val="000000">
                <a:alpha val="70000"/>
              </a:srgbClr>
            </a:outerShdw>
          </a:effectLst>
        </p:spPr>
      </p:pic>
      <p:sp>
        <p:nvSpPr>
          <p:cNvPr id="9" name="Slide Number Placeholder 8"/>
          <p:cNvSpPr>
            <a:spLocks noGrp="1"/>
          </p:cNvSpPr>
          <p:nvPr>
            <p:ph type="sldNum" sz="quarter" idx="12"/>
          </p:nvPr>
        </p:nvSpPr>
        <p:spPr/>
        <p:txBody>
          <a:bodyPr/>
          <a:lstStyle/>
          <a:p>
            <a:fld id="{A41F16BE-F774-4195-85A3-C48F906DEB14}" type="slidenum">
              <a:rPr lang="en-US" smtClean="0"/>
              <a:t>49</a:t>
            </a:fld>
            <a:endParaRPr lang="en-US" dirty="0"/>
          </a:p>
        </p:txBody>
      </p:sp>
    </p:spTree>
    <p:extLst>
      <p:ext uri="{BB962C8B-B14F-4D97-AF65-F5344CB8AC3E}">
        <p14:creationId xmlns:p14="http://schemas.microsoft.com/office/powerpoint/2010/main" val="321716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nodePh="1">
                                  <p:stCondLst>
                                    <p:cond delay="0"/>
                                  </p:stCondLst>
                                  <p:endCondLst>
                                    <p:cond evt="begin" delay="0">
                                      <p:tn val="20"/>
                                    </p:cond>
                                  </p:end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947" y="-85397"/>
            <a:ext cx="8229600" cy="1173162"/>
          </a:xfrm>
        </p:spPr>
        <p:txBody>
          <a:bodyPr>
            <a:normAutofit/>
          </a:bodyPr>
          <a:lstStyle/>
          <a:p>
            <a:pPr algn="ctr"/>
            <a:r>
              <a:rPr lang="en-US" sz="6700" dirty="0" smtClean="0">
                <a:latin typeface="Arial" panose="020B0604020202020204" pitchFamily="34" charset="0"/>
                <a:cs typeface="Arial" panose="020B0604020202020204" pitchFamily="34" charset="0"/>
              </a:rPr>
              <a:t>ABAWDs</a:t>
            </a:r>
            <a:r>
              <a:rPr lang="en-US" sz="4800" dirty="0" smtClean="0">
                <a:latin typeface="Arial" panose="020B0604020202020204" pitchFamily="34" charset="0"/>
                <a:cs typeface="Arial" panose="020B0604020202020204" pitchFamily="34" charset="0"/>
              </a:rPr>
              <a:t>	</a:t>
            </a:r>
            <a:endParaRPr lang="en-US" sz="4800" dirty="0">
              <a:latin typeface="Arial" panose="020B0604020202020204" pitchFamily="34" charset="0"/>
              <a:cs typeface="Arial" panose="020B0604020202020204" pitchFamily="34" charset="0"/>
            </a:endParaRPr>
          </a:p>
        </p:txBody>
      </p:sp>
      <p:pic>
        <p:nvPicPr>
          <p:cNvPr id="1026" name="Picture 2" hidden="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8527" y="5829300"/>
            <a:ext cx="243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457700" y="1813009"/>
            <a:ext cx="4419600" cy="21852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000" b="1" u="sng" dirty="0" err="1" smtClean="0">
                <a:latin typeface="Arial" panose="020B0604020202020204" pitchFamily="34" charset="0"/>
                <a:cs typeface="Arial" panose="020B0604020202020204" pitchFamily="34" charset="0"/>
              </a:rPr>
              <a:t>MoJobs</a:t>
            </a:r>
            <a:r>
              <a:rPr lang="en-US" sz="4000" b="1" u="sng" dirty="0" smtClean="0">
                <a:latin typeface="Arial" panose="020B0604020202020204" pitchFamily="34" charset="0"/>
                <a:cs typeface="Arial" panose="020B0604020202020204" pitchFamily="34" charset="0"/>
              </a:rPr>
              <a:t>!!</a:t>
            </a:r>
          </a:p>
          <a:p>
            <a:pPr algn="ctr"/>
            <a:r>
              <a:rPr lang="en-US" sz="2800" b="1" u="sng" dirty="0" smtClean="0">
                <a:latin typeface="Arial" panose="020B0604020202020204" pitchFamily="34" charset="0"/>
                <a:cs typeface="Arial" panose="020B0604020202020204" pitchFamily="34" charset="0"/>
              </a:rPr>
              <a:t>Verifies ABAWD participation </a:t>
            </a:r>
          </a:p>
          <a:p>
            <a:pPr algn="ctr"/>
            <a:endParaRPr lang="en-US" sz="4000" b="1" u="sng" dirty="0">
              <a:latin typeface="Arial" panose="020B0604020202020204" pitchFamily="34" charset="0"/>
              <a:cs typeface="Arial" panose="020B0604020202020204" pitchFamily="34" charset="0"/>
            </a:endParaRPr>
          </a:p>
        </p:txBody>
      </p:sp>
      <p:sp>
        <p:nvSpPr>
          <p:cNvPr id="7" name="TextBox 6"/>
          <p:cNvSpPr txBox="1"/>
          <p:nvPr/>
        </p:nvSpPr>
        <p:spPr>
          <a:xfrm>
            <a:off x="457200" y="2322838"/>
            <a:ext cx="3657600" cy="42165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678942" lvl="1" indent="-285750">
              <a:spcBef>
                <a:spcPct val="20000"/>
              </a:spcBef>
              <a:buClr>
                <a:srgbClr val="0F6FC6"/>
              </a:buClr>
              <a:buSzPct val="85000"/>
              <a:buFont typeface="Wingdings" panose="05000000000000000000" pitchFamily="2" charset="2"/>
              <a:buChar char="q"/>
            </a:pPr>
            <a:r>
              <a:rPr lang="en-US" sz="2000" dirty="0" smtClean="0">
                <a:solidFill>
                  <a:prstClr val="black"/>
                </a:solidFill>
                <a:latin typeface="Arial" panose="020B0604020202020204" pitchFamily="34" charset="0"/>
                <a:cs typeface="Arial" panose="020B0604020202020204" pitchFamily="34" charset="0"/>
              </a:rPr>
              <a:t>ABAWDs </a:t>
            </a:r>
            <a:r>
              <a:rPr lang="en-US" sz="2000" dirty="0">
                <a:solidFill>
                  <a:prstClr val="black"/>
                </a:solidFill>
                <a:latin typeface="Arial" panose="020B0604020202020204" pitchFamily="34" charset="0"/>
                <a:cs typeface="Arial" panose="020B0604020202020204" pitchFamily="34" charset="0"/>
              </a:rPr>
              <a:t>must </a:t>
            </a:r>
            <a:r>
              <a:rPr lang="en-US" sz="2000" dirty="0" smtClean="0">
                <a:solidFill>
                  <a:prstClr val="black"/>
                </a:solidFill>
                <a:latin typeface="Arial" panose="020B0604020202020204" pitchFamily="34" charset="0"/>
                <a:cs typeface="Arial" panose="020B0604020202020204" pitchFamily="34" charset="0"/>
              </a:rPr>
              <a:t>participate in work or a </a:t>
            </a:r>
            <a:r>
              <a:rPr lang="en-US" sz="2000" dirty="0">
                <a:solidFill>
                  <a:prstClr val="black"/>
                </a:solidFill>
                <a:latin typeface="Arial" panose="020B0604020202020204" pitchFamily="34" charset="0"/>
                <a:cs typeface="Arial" panose="020B0604020202020204" pitchFamily="34" charset="0"/>
              </a:rPr>
              <a:t>qualified</a:t>
            </a:r>
            <a:r>
              <a:rPr lang="en-US" sz="2000" dirty="0" smtClean="0">
                <a:solidFill>
                  <a:prstClr val="black"/>
                </a:solidFill>
                <a:latin typeface="Arial" panose="020B0604020202020204" pitchFamily="34" charset="0"/>
                <a:cs typeface="Arial" panose="020B0604020202020204" pitchFamily="34" charset="0"/>
              </a:rPr>
              <a:t> training program </a:t>
            </a:r>
            <a:r>
              <a:rPr lang="en-US" sz="2000" dirty="0">
                <a:solidFill>
                  <a:prstClr val="black"/>
                </a:solidFill>
                <a:latin typeface="Arial" panose="020B0604020202020204" pitchFamily="34" charset="0"/>
                <a:cs typeface="Arial" panose="020B0604020202020204" pitchFamily="34" charset="0"/>
              </a:rPr>
              <a:t>80 hours per </a:t>
            </a:r>
            <a:r>
              <a:rPr lang="en-US" sz="2000" dirty="0" smtClean="0">
                <a:solidFill>
                  <a:prstClr val="black"/>
                </a:solidFill>
                <a:latin typeface="Arial" panose="020B0604020202020204" pitchFamily="34" charset="0"/>
                <a:cs typeface="Arial" panose="020B0604020202020204" pitchFamily="34" charset="0"/>
              </a:rPr>
              <a:t>month to maintain benefits</a:t>
            </a:r>
          </a:p>
          <a:p>
            <a:pPr marL="678942" lvl="1" indent="-285750">
              <a:spcBef>
                <a:spcPct val="20000"/>
              </a:spcBef>
              <a:buClr>
                <a:srgbClr val="0F6FC6"/>
              </a:buClr>
              <a:buSzPct val="85000"/>
              <a:buFont typeface="Wingdings" panose="05000000000000000000" pitchFamily="2" charset="2"/>
              <a:buChar char="q"/>
            </a:pPr>
            <a:r>
              <a:rPr lang="en-US" sz="2000" dirty="0" smtClean="0">
                <a:solidFill>
                  <a:prstClr val="black"/>
                </a:solidFill>
                <a:latin typeface="Arial" panose="020B0604020202020204" pitchFamily="34" charset="0"/>
                <a:cs typeface="Arial" panose="020B0604020202020204" pitchFamily="34" charset="0"/>
              </a:rPr>
              <a:t>ABAWDs who lose benefits may regain eligibility by completing 80 hours of work or training in a 30 day period</a:t>
            </a:r>
          </a:p>
          <a:p>
            <a:pPr marL="678942" lvl="1" indent="-285750">
              <a:spcBef>
                <a:spcPct val="20000"/>
              </a:spcBef>
              <a:buClr>
                <a:srgbClr val="0F6FC6"/>
              </a:buClr>
              <a:buSzPct val="85000"/>
              <a:buFont typeface="Wingdings" panose="05000000000000000000" pitchFamily="2" charset="2"/>
              <a:buChar char="q"/>
            </a:pPr>
            <a:endParaRPr lang="en-US" sz="2000" dirty="0">
              <a:solidFill>
                <a:prstClr val="black"/>
              </a:solidFill>
            </a:endParaRPr>
          </a:p>
        </p:txBody>
      </p:sp>
      <p:sp>
        <p:nvSpPr>
          <p:cNvPr id="10" name="TextBox 9"/>
          <p:cNvSpPr txBox="1"/>
          <p:nvPr/>
        </p:nvSpPr>
        <p:spPr>
          <a:xfrm>
            <a:off x="762000" y="1489844"/>
            <a:ext cx="30480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latin typeface="Arial" panose="020B0604020202020204" pitchFamily="34" charset="0"/>
                <a:cs typeface="Arial" panose="020B0604020202020204" pitchFamily="34" charset="0"/>
              </a:rPr>
              <a:t>ABAWD Work Requirements</a:t>
            </a:r>
            <a:endParaRPr lang="en-US" b="1" dirty="0"/>
          </a:p>
        </p:txBody>
      </p:sp>
      <p:sp>
        <p:nvSpPr>
          <p:cNvPr id="4" name="Slide Number Placeholder 3"/>
          <p:cNvSpPr>
            <a:spLocks noGrp="1"/>
          </p:cNvSpPr>
          <p:nvPr>
            <p:ph type="sldNum" sz="quarter" idx="12"/>
          </p:nvPr>
        </p:nvSpPr>
        <p:spPr/>
        <p:txBody>
          <a:bodyPr/>
          <a:lstStyle/>
          <a:p>
            <a:fld id="{A41F16BE-F774-4195-85A3-C48F906DEB14}" type="slidenum">
              <a:rPr lang="en-US" smtClean="0"/>
              <a:t>5</a:t>
            </a:fld>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8300" y="4749971"/>
            <a:ext cx="243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80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304800"/>
            <a:ext cx="8229600" cy="1143000"/>
          </a:xfrm>
        </p:spPr>
        <p:txBody>
          <a:bodyPr>
            <a:normAutofit fontScale="90000"/>
          </a:bodyPr>
          <a:lstStyle/>
          <a:p>
            <a:r>
              <a:rPr lang="en-US" dirty="0" smtClean="0"/>
              <a:t>Supportive Services</a:t>
            </a:r>
            <a:br>
              <a:rPr lang="en-US" dirty="0" smtClean="0"/>
            </a:br>
            <a:r>
              <a:rPr lang="en-US" sz="4000" dirty="0" smtClean="0"/>
              <a:t>Work Related Expenses (WRE)</a:t>
            </a:r>
            <a:endParaRPr lang="en-US" sz="4000" dirty="0"/>
          </a:p>
        </p:txBody>
      </p:sp>
      <p:sp>
        <p:nvSpPr>
          <p:cNvPr id="3" name="Content Placeholder 2"/>
          <p:cNvSpPr>
            <a:spLocks noGrp="1"/>
          </p:cNvSpPr>
          <p:nvPr>
            <p:ph idx="1"/>
          </p:nvPr>
        </p:nvSpPr>
        <p:spPr>
          <a:xfrm>
            <a:off x="457200" y="1447800"/>
            <a:ext cx="8229600" cy="5273676"/>
          </a:xfrm>
        </p:spPr>
        <p:txBody>
          <a:bodyPr/>
          <a:lstStyle/>
          <a:p>
            <a:r>
              <a:rPr lang="en-US" sz="2400" dirty="0" smtClean="0">
                <a:latin typeface="Arial" panose="020B0604020202020204" pitchFamily="34" charset="0"/>
                <a:cs typeface="Arial" panose="020B0604020202020204" pitchFamily="34" charset="0"/>
              </a:rPr>
              <a:t>Must </a:t>
            </a:r>
            <a:r>
              <a:rPr lang="en-US" sz="2400" dirty="0">
                <a:latin typeface="Arial" panose="020B0604020202020204" pitchFamily="34" charset="0"/>
                <a:cs typeface="Arial" panose="020B0604020202020204" pitchFamily="34" charset="0"/>
              </a:rPr>
              <a:t>be participating in allowable employment, education or training </a:t>
            </a:r>
            <a:r>
              <a:rPr lang="en-US" sz="2400" dirty="0" smtClean="0">
                <a:latin typeface="Arial" panose="020B0604020202020204" pitchFamily="34" charset="0"/>
                <a:cs typeface="Arial" panose="020B0604020202020204" pitchFamily="34" charset="0"/>
              </a:rPr>
              <a:t>component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Based on participant </a:t>
            </a:r>
            <a:r>
              <a:rPr lang="en-US" sz="2400" dirty="0" smtClean="0">
                <a:latin typeface="Arial" panose="020B0604020202020204" pitchFamily="34" charset="0"/>
                <a:cs typeface="Arial" panose="020B0604020202020204" pitchFamily="34" charset="0"/>
              </a:rPr>
              <a:t>need</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Cannot be used for the </a:t>
            </a:r>
            <a:r>
              <a:rPr lang="en-US" sz="2400" dirty="0" smtClean="0">
                <a:latin typeface="Arial" panose="020B0604020202020204" pitchFamily="34" charset="0"/>
                <a:cs typeface="Arial" panose="020B0604020202020204" pitchFamily="34" charset="0"/>
              </a:rPr>
              <a:t>following:</a:t>
            </a:r>
            <a:endParaRPr lang="en-US" sz="2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Automobile purchase</a:t>
            </a:r>
          </a:p>
          <a:p>
            <a:pPr lvl="1"/>
            <a:r>
              <a:rPr lang="en-US" dirty="0">
                <a:latin typeface="Arial" panose="020B0604020202020204" pitchFamily="34" charset="0"/>
                <a:cs typeface="Arial" panose="020B0604020202020204" pitchFamily="34" charset="0"/>
              </a:rPr>
              <a:t>Student Loans</a:t>
            </a:r>
          </a:p>
          <a:p>
            <a:pPr lvl="1"/>
            <a:r>
              <a:rPr lang="en-US" dirty="0">
                <a:latin typeface="Arial" panose="020B0604020202020204" pitchFamily="34" charset="0"/>
                <a:cs typeface="Arial" panose="020B0604020202020204" pitchFamily="34" charset="0"/>
              </a:rPr>
              <a:t>Mental Health Services</a:t>
            </a:r>
          </a:p>
          <a:p>
            <a:pPr lvl="1"/>
            <a:r>
              <a:rPr lang="en-US" dirty="0">
                <a:latin typeface="Arial" panose="020B0604020202020204" pitchFamily="34" charset="0"/>
                <a:cs typeface="Arial" panose="020B0604020202020204" pitchFamily="34" charset="0"/>
              </a:rPr>
              <a:t>Drug or alcohol counseling or therapy</a:t>
            </a:r>
          </a:p>
          <a:p>
            <a:pPr lvl="1"/>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41F16BE-F774-4195-85A3-C48F906DEB14}" type="slidenum">
              <a:rPr lang="en-US" smtClean="0"/>
              <a:t>50</a:t>
            </a:fld>
            <a:endParaRPr lang="en-US" dirty="0"/>
          </a:p>
        </p:txBody>
      </p:sp>
    </p:spTree>
    <p:extLst>
      <p:ext uri="{BB962C8B-B14F-4D97-AF65-F5344CB8AC3E}">
        <p14:creationId xmlns:p14="http://schemas.microsoft.com/office/powerpoint/2010/main" val="4452220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Supportive Services</a:t>
            </a:r>
            <a:br>
              <a:rPr lang="en-US" dirty="0"/>
            </a:br>
            <a:r>
              <a:rPr lang="en-US" sz="5400" dirty="0"/>
              <a:t>Work Related Expenses (WRE)</a:t>
            </a:r>
            <a:endParaRPr lang="en-US" dirty="0"/>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The maximum </a:t>
            </a:r>
            <a:r>
              <a:rPr lang="en-US" sz="2800" dirty="0" smtClean="0">
                <a:latin typeface="Arial" panose="020B0604020202020204" pitchFamily="34" charset="0"/>
                <a:cs typeface="Arial" panose="020B0604020202020204" pitchFamily="34" charset="0"/>
              </a:rPr>
              <a:t>WRE </a:t>
            </a:r>
            <a:r>
              <a:rPr lang="en-US" sz="2800" dirty="0">
                <a:latin typeface="Arial" panose="020B0604020202020204" pitchFamily="34" charset="0"/>
                <a:cs typeface="Arial" panose="020B0604020202020204" pitchFamily="34" charset="0"/>
              </a:rPr>
              <a:t>that can be approved by a Case Manager is $750 in a 12-month rolling period. The 12-month rolling period begins immediately upon the first authorized payment of WRE</a:t>
            </a:r>
            <a:r>
              <a:rPr lang="en-US" sz="2800" dirty="0" smtClean="0">
                <a:latin typeface="Arial" panose="020B0604020202020204" pitchFamily="34" charset="0"/>
                <a:cs typeface="Arial" panose="020B0604020202020204" pitchFamily="34" charset="0"/>
              </a:rPr>
              <a:t>.</a:t>
            </a:r>
          </a:p>
          <a:p>
            <a:r>
              <a:rPr lang="en-US" sz="2800" dirty="0" smtClean="0">
                <a:latin typeface="Arial" panose="020B0604020202020204" pitchFamily="34" charset="0"/>
                <a:cs typeface="Arial" panose="020B0604020202020204" pitchFamily="34" charset="0"/>
              </a:rPr>
              <a:t>WRE of $750 - $1500 must be approved by a supervisor.</a:t>
            </a:r>
          </a:p>
          <a:p>
            <a:r>
              <a:rPr lang="en-US" sz="2800" dirty="0" smtClean="0">
                <a:latin typeface="Arial" panose="020B0604020202020204" pitchFamily="34" charset="0"/>
                <a:cs typeface="Arial" panose="020B0604020202020204" pitchFamily="34" charset="0"/>
              </a:rPr>
              <a:t>WRE over $1500 must be approved by FSD.</a:t>
            </a:r>
            <a:endParaRPr lang="en-US" sz="2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A41F16BE-F774-4195-85A3-C48F906DEB14}" type="slidenum">
              <a:rPr lang="en-US" smtClean="0"/>
              <a:t>51</a:t>
            </a:fld>
            <a:endParaRPr lang="en-US" dirty="0"/>
          </a:p>
        </p:txBody>
      </p:sp>
    </p:spTree>
    <p:extLst>
      <p:ext uri="{BB962C8B-B14F-4D97-AF65-F5344CB8AC3E}">
        <p14:creationId xmlns:p14="http://schemas.microsoft.com/office/powerpoint/2010/main" val="16025859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dirty="0">
                <a:latin typeface="Arial" panose="020B0604020202020204" pitchFamily="34" charset="0"/>
                <a:cs typeface="Arial" panose="020B0604020202020204" pitchFamily="34" charset="0"/>
              </a:rPr>
              <a:t>Child </a:t>
            </a:r>
            <a:r>
              <a:rPr lang="en-US" sz="6000" dirty="0" smtClean="0">
                <a:latin typeface="Arial" panose="020B0604020202020204" pitchFamily="34" charset="0"/>
                <a:cs typeface="Arial" panose="020B0604020202020204" pitchFamily="34" charset="0"/>
              </a:rPr>
              <a:t>Care Assistance</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buFont typeface="Wingdings" panose="05000000000000000000" pitchFamily="2" charset="2"/>
              <a:buChar char="q"/>
            </a:pPr>
            <a:endParaRPr lang="en-US" sz="2400" dirty="0" smtClean="0"/>
          </a:p>
          <a:p>
            <a:pP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Child Care services are available for those participating in SkillUP.</a:t>
            </a:r>
          </a:p>
          <a:p>
            <a:pPr marL="0" indent="0">
              <a:buNone/>
            </a:pPr>
            <a:r>
              <a:rPr lang="en-US" sz="1400" i="1" dirty="0" smtClean="0">
                <a:latin typeface="Arial" panose="020B0604020202020204" pitchFamily="34" charset="0"/>
                <a:cs typeface="Arial" panose="020B0604020202020204" pitchFamily="34" charset="0"/>
              </a:rPr>
              <a:t>	</a:t>
            </a:r>
          </a:p>
          <a:p>
            <a:pP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Department of Social Services (DSS) provides financial assistance for child care services through the payment of full or partial child care </a:t>
            </a:r>
            <a:r>
              <a:rPr lang="en-US" sz="2400" dirty="0" smtClean="0">
                <a:latin typeface="Arial" panose="020B0604020202020204" pitchFamily="34" charset="0"/>
                <a:cs typeface="Arial" panose="020B0604020202020204" pitchFamily="34" charset="0"/>
              </a:rPr>
              <a:t>costs.</a:t>
            </a: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FSD </a:t>
            </a:r>
            <a:r>
              <a:rPr lang="en-US" sz="2400" dirty="0">
                <a:latin typeface="Arial" panose="020B0604020202020204" pitchFamily="34" charset="0"/>
                <a:cs typeface="Arial" panose="020B0604020202020204" pitchFamily="34" charset="0"/>
              </a:rPr>
              <a:t>determines Child Care Subsidy </a:t>
            </a:r>
            <a:r>
              <a:rPr lang="en-US" sz="2400" dirty="0" smtClean="0">
                <a:latin typeface="Arial" panose="020B0604020202020204" pitchFamily="34" charset="0"/>
                <a:cs typeface="Arial" panose="020B0604020202020204" pitchFamily="34" charset="0"/>
              </a:rPr>
              <a:t>eligibility and is based on income. </a:t>
            </a:r>
            <a:r>
              <a:rPr lang="en-US" sz="2400" b="1" dirty="0" smtClean="0">
                <a:latin typeface="Arial" panose="020B0604020202020204" pitchFamily="34" charset="0"/>
                <a:cs typeface="Arial" panose="020B0604020202020204" pitchFamily="34" charset="0"/>
              </a:rPr>
              <a:t>Tell your participants to apply at FSD when first enrolled.</a:t>
            </a:r>
            <a:endParaRPr lang="en-US" sz="2400" b="1" dirty="0">
              <a:latin typeface="Arial" panose="020B0604020202020204" pitchFamily="34" charset="0"/>
              <a:cs typeface="Arial" panose="020B0604020202020204" pitchFamily="34" charset="0"/>
            </a:endParaRPr>
          </a:p>
          <a:p>
            <a:pPr marL="0" indent="0">
              <a:buNone/>
            </a:pPr>
            <a:endParaRPr lang="en-US" sz="2100" dirty="0" smtClean="0"/>
          </a:p>
        </p:txBody>
      </p:sp>
      <p:sp>
        <p:nvSpPr>
          <p:cNvPr id="5" name="Slide Number Placeholder 4"/>
          <p:cNvSpPr>
            <a:spLocks noGrp="1"/>
          </p:cNvSpPr>
          <p:nvPr>
            <p:ph type="sldNum" sz="quarter" idx="12"/>
          </p:nvPr>
        </p:nvSpPr>
        <p:spPr/>
        <p:txBody>
          <a:bodyPr/>
          <a:lstStyle/>
          <a:p>
            <a:fld id="{A41F16BE-F774-4195-85A3-C48F906DEB14}" type="slidenum">
              <a:rPr lang="en-US" smtClean="0"/>
              <a:t>52</a:t>
            </a:fld>
            <a:endParaRPr lang="en-US" dirty="0"/>
          </a:p>
        </p:txBody>
      </p:sp>
    </p:spTree>
    <p:extLst>
      <p:ext uri="{BB962C8B-B14F-4D97-AF65-F5344CB8AC3E}">
        <p14:creationId xmlns:p14="http://schemas.microsoft.com/office/powerpoint/2010/main" val="22589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 Care Resource Information</a:t>
            </a:r>
            <a:endParaRPr lang="en-US" dirty="0"/>
          </a:p>
        </p:txBody>
      </p:sp>
      <p:sp>
        <p:nvSpPr>
          <p:cNvPr id="3" name="Content Placeholder 2"/>
          <p:cNvSpPr>
            <a:spLocks noGrp="1"/>
          </p:cNvSpPr>
          <p:nvPr>
            <p:ph idx="1"/>
          </p:nvPr>
        </p:nvSpPr>
        <p:spPr/>
        <p:txBody>
          <a:bodyPr/>
          <a:lstStyle/>
          <a:p>
            <a:pPr marL="0" indent="0">
              <a:buNone/>
            </a:pPr>
            <a:r>
              <a:rPr lang="en-US" sz="2800" dirty="0">
                <a:latin typeface="Arial" panose="020B0604020202020204" pitchFamily="34" charset="0"/>
                <a:cs typeface="Arial" panose="020B0604020202020204" pitchFamily="34" charset="0"/>
              </a:rPr>
              <a:t>Resources and referrals: </a:t>
            </a:r>
            <a:r>
              <a:rPr lang="en-US" sz="2800" dirty="0">
                <a:solidFill>
                  <a:srgbClr val="FF0000"/>
                </a:solidFill>
                <a:latin typeface="Arial" panose="020B0604020202020204" pitchFamily="34" charset="0"/>
                <a:cs typeface="Arial" panose="020B0604020202020204" pitchFamily="34" charset="0"/>
                <a:hlinkClick r:id="rId3"/>
              </a:rPr>
              <a:t>http://mo.childcareaware.org/</a:t>
            </a:r>
            <a:r>
              <a:rPr lang="en-US" sz="2800" dirty="0">
                <a:solidFill>
                  <a:srgbClr val="FF0000"/>
                </a:solidFill>
                <a:latin typeface="Arial" panose="020B0604020202020204" pitchFamily="34" charset="0"/>
                <a:cs typeface="Arial" panose="020B0604020202020204" pitchFamily="34" charset="0"/>
              </a:rPr>
              <a:t>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Licensed and licensed-exempt child care providers at: </a:t>
            </a:r>
            <a:r>
              <a:rPr lang="en-US" sz="2800" dirty="0">
                <a:latin typeface="Arial" panose="020B0604020202020204" pitchFamily="34" charset="0"/>
                <a:cs typeface="Arial" panose="020B0604020202020204" pitchFamily="34" charset="0"/>
                <a:hlinkClick r:id="rId4"/>
              </a:rPr>
              <a:t>https://webapp01.dhss.mo.gov/childcaresearch/searchengine.aspx</a:t>
            </a:r>
            <a:r>
              <a:rPr lang="en-US" sz="2800" dirty="0">
                <a:latin typeface="Arial" panose="020B0604020202020204" pitchFamily="34" charset="0"/>
                <a:cs typeface="Arial" panose="020B0604020202020204" pitchFamily="34" charset="0"/>
              </a:rPr>
              <a:t> </a:t>
            </a:r>
          </a:p>
          <a:p>
            <a:endParaRPr lang="en-US" dirty="0"/>
          </a:p>
          <a:p>
            <a:endParaRPr lang="en-US" dirty="0"/>
          </a:p>
        </p:txBody>
      </p:sp>
      <p:sp>
        <p:nvSpPr>
          <p:cNvPr id="4" name="Slide Number Placeholder 3"/>
          <p:cNvSpPr>
            <a:spLocks noGrp="1"/>
          </p:cNvSpPr>
          <p:nvPr>
            <p:ph type="sldNum" sz="quarter" idx="12"/>
          </p:nvPr>
        </p:nvSpPr>
        <p:spPr/>
        <p:txBody>
          <a:bodyPr/>
          <a:lstStyle/>
          <a:p>
            <a:fld id="{A41F16BE-F774-4195-85A3-C48F906DEB14}" type="slidenum">
              <a:rPr lang="en-US" smtClean="0"/>
              <a:t>53</a:t>
            </a:fld>
            <a:endParaRPr lang="en-US" dirty="0"/>
          </a:p>
        </p:txBody>
      </p:sp>
    </p:spTree>
    <p:extLst>
      <p:ext uri="{BB962C8B-B14F-4D97-AF65-F5344CB8AC3E}">
        <p14:creationId xmlns:p14="http://schemas.microsoft.com/office/powerpoint/2010/main" val="33795723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72214"/>
            <a:ext cx="8229600" cy="1143000"/>
          </a:xfrm>
        </p:spPr>
        <p:txBody>
          <a:bodyPr>
            <a:normAutofit fontScale="90000"/>
          </a:bodyPr>
          <a:lstStyle/>
          <a:p>
            <a:pPr algn="ctr"/>
            <a:r>
              <a:rPr lang="en-US" sz="5300" dirty="0" smtClean="0">
                <a:latin typeface="Arial" panose="020B0604020202020204" pitchFamily="34" charset="0"/>
                <a:cs typeface="Arial" panose="020B0604020202020204" pitchFamily="34" charset="0"/>
              </a:rPr>
              <a:t>Employment and Transition</a:t>
            </a:r>
            <a:br>
              <a:rPr lang="en-US" sz="5300" dirty="0" smtClean="0">
                <a:latin typeface="Arial" panose="020B0604020202020204" pitchFamily="34" charset="0"/>
                <a:cs typeface="Arial" panose="020B0604020202020204" pitchFamily="34" charset="0"/>
              </a:rPr>
            </a:br>
            <a:r>
              <a:rPr lang="en-US" sz="6000" dirty="0" smtClean="0">
                <a:latin typeface="Arial" panose="020B0604020202020204" pitchFamily="34" charset="0"/>
                <a:cs typeface="Arial" panose="020B0604020202020204" pitchFamily="34" charset="0"/>
              </a:rPr>
              <a:t>Job Placement</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30618" y="2209800"/>
            <a:ext cx="4598581" cy="3657600"/>
          </a:xfrm>
        </p:spPr>
        <p:txBody>
          <a:bodyPr/>
          <a:lstStyle/>
          <a:p>
            <a:pPr marL="0" indent="0">
              <a:buNone/>
            </a:pPr>
            <a:r>
              <a:rPr lang="en-US" sz="2400" dirty="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ssist participants with job placement through relationships/agreements with:</a:t>
            </a:r>
          </a:p>
          <a:p>
            <a:pPr marL="0" indent="0">
              <a:buNone/>
            </a:pPr>
            <a:endParaRPr lang="en-US" sz="2400"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Community Based Organizations</a:t>
            </a:r>
          </a:p>
          <a:p>
            <a:r>
              <a:rPr lang="en-US" sz="2200" dirty="0" smtClean="0">
                <a:latin typeface="Arial" panose="020B0604020202020204" pitchFamily="34" charset="0"/>
                <a:cs typeface="Arial" panose="020B0604020202020204" pitchFamily="34" charset="0"/>
              </a:rPr>
              <a:t>SkillUP provider agencies</a:t>
            </a:r>
          </a:p>
          <a:p>
            <a:r>
              <a:rPr lang="en-US" sz="2200" dirty="0" smtClean="0">
                <a:latin typeface="Arial" panose="020B0604020202020204" pitchFamily="34" charset="0"/>
                <a:cs typeface="Arial" panose="020B0604020202020204" pitchFamily="34" charset="0"/>
              </a:rPr>
              <a:t>Employers in the community</a:t>
            </a:r>
          </a:p>
          <a:p>
            <a:pPr marL="393192" lvl="1" indent="0">
              <a:buNone/>
            </a:pPr>
            <a:endParaRPr lang="en-US" dirty="0" smtClean="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29200" y="2705199"/>
            <a:ext cx="3657600" cy="2194516"/>
          </a:xfrm>
          <a:prstGeom prst="rect">
            <a:avLst/>
          </a:prstGeom>
          <a:ln>
            <a:noFill/>
          </a:ln>
          <a:effectLst>
            <a:outerShdw blurRad="190500" algn="tl" rotWithShape="0">
              <a:srgbClr val="000000">
                <a:alpha val="70000"/>
              </a:srgbClr>
            </a:outerShdw>
          </a:effectLst>
        </p:spPr>
      </p:pic>
      <p:sp>
        <p:nvSpPr>
          <p:cNvPr id="5" name="Slide Number Placeholder 4"/>
          <p:cNvSpPr>
            <a:spLocks noGrp="1"/>
          </p:cNvSpPr>
          <p:nvPr>
            <p:ph type="sldNum" sz="quarter" idx="12"/>
          </p:nvPr>
        </p:nvSpPr>
        <p:spPr/>
        <p:txBody>
          <a:bodyPr/>
          <a:lstStyle/>
          <a:p>
            <a:fld id="{A41F16BE-F774-4195-85A3-C48F906DEB14}" type="slidenum">
              <a:rPr lang="en-US" smtClean="0"/>
              <a:t>54</a:t>
            </a:fld>
            <a:endParaRPr lang="en-US" dirty="0"/>
          </a:p>
        </p:txBody>
      </p:sp>
    </p:spTree>
    <p:extLst>
      <p:ext uri="{BB962C8B-B14F-4D97-AF65-F5344CB8AC3E}">
        <p14:creationId xmlns:p14="http://schemas.microsoft.com/office/powerpoint/2010/main" val="302259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latin typeface="Arial" panose="020B0604020202020204" pitchFamily="34" charset="0"/>
                <a:cs typeface="Arial" panose="020B0604020202020204" pitchFamily="34" charset="0"/>
              </a:rPr>
              <a:t>Employment and Transition</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Benefits Effected</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006219"/>
            <a:ext cx="8229600" cy="4191000"/>
          </a:xfrm>
        </p:spPr>
        <p:txBody>
          <a:bodyPr anchor="ctr">
            <a:normAutofit lnSpcReduction="10000"/>
          </a:bodyPr>
          <a:lstStyle/>
          <a:p>
            <a:pP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For every $3.00 earned Food Stamp benefits reduce by </a:t>
            </a:r>
            <a:r>
              <a:rPr lang="en-US" dirty="0" smtClean="0">
                <a:latin typeface="Arial" panose="020B0604020202020204" pitchFamily="34" charset="0"/>
                <a:cs typeface="Arial" panose="020B0604020202020204" pitchFamily="34" charset="0"/>
              </a:rPr>
              <a:t>$1.00. </a:t>
            </a:r>
            <a:endParaRPr lang="en-US" sz="1700" i="1" dirty="0">
              <a:latin typeface="Arial" panose="020B0604020202020204" pitchFamily="34" charset="0"/>
              <a:cs typeface="Arial" panose="020B0604020202020204" pitchFamily="34" charset="0"/>
            </a:endParaRPr>
          </a:p>
          <a:p>
            <a:pPr marL="0" indent="0">
              <a:buNone/>
            </a:pPr>
            <a:r>
              <a:rPr lang="en-US" sz="1700" i="1" dirty="0" smtClean="0">
                <a:latin typeface="Arial" panose="020B0604020202020204" pitchFamily="34" charset="0"/>
                <a:cs typeface="Arial" panose="020B0604020202020204" pitchFamily="34" charset="0"/>
              </a:rPr>
              <a:t>  </a:t>
            </a:r>
            <a:endParaRPr lang="en-US" sz="1700" i="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Childcare benefits may not end due to employment – benefits may continue for up to 1 year after obtaining employment or they may be eligible for reduced child care costs</a:t>
            </a:r>
            <a:r>
              <a:rPr lang="en-US" sz="2000" dirty="0" smtClean="0">
                <a:latin typeface="Arial" panose="020B0604020202020204" pitchFamily="34" charset="0"/>
                <a:cs typeface="Arial" panose="020B0604020202020204" pitchFamily="34" charset="0"/>
              </a:rPr>
              <a:t>. </a:t>
            </a:r>
          </a:p>
          <a:p>
            <a:pPr marL="0" indent="0">
              <a:buNone/>
            </a:pPr>
            <a:endParaRPr lang="en-US" sz="1600" i="1"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dirty="0" smtClean="0">
                <a:latin typeface="Arial" panose="020B0604020202020204" pitchFamily="34" charset="0"/>
                <a:cs typeface="Arial" panose="020B0604020202020204" pitchFamily="34" charset="0"/>
              </a:rPr>
              <a:t>If client received MO HealthNet for 3 of the last 6 months and are employed they may qualify for transitional benefits. </a:t>
            </a:r>
          </a:p>
          <a:p>
            <a:endParaRPr lang="en-US" sz="1500" i="1" dirty="0"/>
          </a:p>
        </p:txBody>
      </p:sp>
      <p:sp>
        <p:nvSpPr>
          <p:cNvPr id="5" name="Slide Number Placeholder 4"/>
          <p:cNvSpPr>
            <a:spLocks noGrp="1"/>
          </p:cNvSpPr>
          <p:nvPr>
            <p:ph type="sldNum" sz="quarter" idx="12"/>
          </p:nvPr>
        </p:nvSpPr>
        <p:spPr/>
        <p:txBody>
          <a:bodyPr/>
          <a:lstStyle/>
          <a:p>
            <a:fld id="{A41F16BE-F774-4195-85A3-C48F906DEB14}" type="slidenum">
              <a:rPr lang="en-US" smtClean="0"/>
              <a:t>55</a:t>
            </a:fld>
            <a:endParaRPr lang="en-US" dirty="0"/>
          </a:p>
        </p:txBody>
      </p:sp>
    </p:spTree>
    <p:extLst>
      <p:ext uri="{BB962C8B-B14F-4D97-AF65-F5344CB8AC3E}">
        <p14:creationId xmlns:p14="http://schemas.microsoft.com/office/powerpoint/2010/main" val="166661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Arial" panose="020B0604020202020204" pitchFamily="34" charset="0"/>
                <a:cs typeface="Arial" panose="020B0604020202020204" pitchFamily="34" charset="0"/>
              </a:rPr>
              <a:t>Employment and Transition</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Benefits Effected</a:t>
            </a:r>
          </a:p>
        </p:txBody>
      </p:sp>
      <p:sp>
        <p:nvSpPr>
          <p:cNvPr id="3" name="Content Placeholder 2"/>
          <p:cNvSpPr>
            <a:spLocks noGrp="1"/>
          </p:cNvSpPr>
          <p:nvPr>
            <p:ph idx="1"/>
          </p:nvPr>
        </p:nvSpPr>
        <p:spPr>
          <a:xfrm>
            <a:off x="304800" y="2209800"/>
            <a:ext cx="8382000" cy="4389120"/>
          </a:xfrm>
        </p:spPr>
        <p:txBody>
          <a:bodyPr>
            <a:normAutofit/>
          </a:bodyPr>
          <a:lstStyle/>
          <a:p>
            <a:pP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If </a:t>
            </a:r>
            <a:r>
              <a:rPr lang="en-US" sz="2400" dirty="0">
                <a:latin typeface="Arial" panose="020B0604020202020204" pitchFamily="34" charset="0"/>
                <a:cs typeface="Arial" panose="020B0604020202020204" pitchFamily="34" charset="0"/>
              </a:rPr>
              <a:t>client is receiving Rehabilitation Services for the Blind they may still be eligible after obtaining </a:t>
            </a:r>
            <a:r>
              <a:rPr lang="en-US" sz="2400" dirty="0" smtClean="0">
                <a:latin typeface="Arial" panose="020B0604020202020204" pitchFamily="34" charset="0"/>
                <a:cs typeface="Arial" panose="020B0604020202020204" pitchFamily="34" charset="0"/>
              </a:rPr>
              <a:t>employment.</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Additional tax benefits may be available after obtaining employment</a:t>
            </a:r>
          </a:p>
          <a:p>
            <a:pPr marL="0" indent="0">
              <a:buNone/>
            </a:pPr>
            <a:endParaRPr lang="en-US" sz="2400" dirty="0" smtClean="0"/>
          </a:p>
          <a:p>
            <a:pPr marL="0" indent="0">
              <a:buNone/>
            </a:pPr>
            <a:endParaRPr lang="en-US" sz="1400" i="1" dirty="0"/>
          </a:p>
        </p:txBody>
      </p:sp>
      <p:sp>
        <p:nvSpPr>
          <p:cNvPr id="5" name="Slide Number Placeholder 4"/>
          <p:cNvSpPr>
            <a:spLocks noGrp="1"/>
          </p:cNvSpPr>
          <p:nvPr>
            <p:ph type="sldNum" sz="quarter" idx="12"/>
          </p:nvPr>
        </p:nvSpPr>
        <p:spPr/>
        <p:txBody>
          <a:bodyPr/>
          <a:lstStyle/>
          <a:p>
            <a:fld id="{A41F16BE-F774-4195-85A3-C48F906DEB14}" type="slidenum">
              <a:rPr lang="en-US" smtClean="0"/>
              <a:t>56</a:t>
            </a:fld>
            <a:endParaRPr lang="en-US" dirty="0"/>
          </a:p>
        </p:txBody>
      </p:sp>
    </p:spTree>
    <p:extLst>
      <p:ext uri="{BB962C8B-B14F-4D97-AF65-F5344CB8AC3E}">
        <p14:creationId xmlns:p14="http://schemas.microsoft.com/office/powerpoint/2010/main" val="281728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Monthly Reporting &amp; Monitoring</a:t>
            </a:r>
            <a:endParaRPr lang="en-US"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935480"/>
            <a:ext cx="8229600" cy="4389120"/>
          </a:xfrm>
        </p:spPr>
        <p:txBody>
          <a:bodyPr>
            <a:normAutofit/>
          </a:bodyPr>
          <a:lstStyle/>
          <a:p>
            <a:pPr marL="0" indent="0">
              <a:buNone/>
            </a:pPr>
            <a:endParaRPr lang="en-US" sz="2200" i="1" dirty="0" smtClean="0">
              <a:latin typeface="Arial" panose="020B0604020202020204" pitchFamily="34" charset="0"/>
              <a:cs typeface="Arial" panose="020B0604020202020204" pitchFamily="34" charset="0"/>
            </a:endParaRPr>
          </a:p>
          <a:p>
            <a:pPr marL="0" indent="0">
              <a:buNone/>
            </a:pPr>
            <a:endParaRPr lang="en-US" sz="2200" i="1" dirty="0" smtClean="0">
              <a:latin typeface="Arial" panose="020B0604020202020204" pitchFamily="34" charset="0"/>
              <a:cs typeface="Arial" panose="020B0604020202020204" pitchFamily="34" charset="0"/>
            </a:endParaRPr>
          </a:p>
          <a:p>
            <a:pPr marL="0" indent="0">
              <a:buNone/>
            </a:pPr>
            <a:r>
              <a:rPr lang="en-US" sz="2200" dirty="0" smtClean="0">
                <a:latin typeface="Arial" panose="020B0604020202020204" pitchFamily="34" charset="0"/>
                <a:cs typeface="Arial" panose="020B0604020202020204" pitchFamily="34" charset="0"/>
              </a:rPr>
              <a:t>Providers are required to report monthly – how many served, participants employed, hours, etc.</a:t>
            </a:r>
          </a:p>
          <a:p>
            <a:pPr marL="0" indent="0">
              <a:buNone/>
            </a:pPr>
            <a:endParaRPr lang="en-US" sz="2200" dirty="0" smtClean="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smtClean="0">
                <a:latin typeface="Arial" panose="020B0604020202020204" pitchFamily="34" charset="0"/>
                <a:cs typeface="Arial" panose="020B0604020202020204" pitchFamily="34" charset="0"/>
              </a:rPr>
              <a:t>Monitoring – Providers must monitor 20% cases in-house. FSD will monitor cases as well. </a:t>
            </a:r>
            <a:endParaRPr lang="en-US" sz="2200" dirty="0">
              <a:latin typeface="Arial" panose="020B0604020202020204" pitchFamily="34" charset="0"/>
              <a:cs typeface="Arial" panose="020B0604020202020204" pitchFamily="34" charset="0"/>
            </a:endParaRPr>
          </a:p>
          <a:p>
            <a:pPr marL="0" indent="0">
              <a:buNone/>
            </a:pPr>
            <a:endParaRPr lang="en-US" sz="2200" i="1" dirty="0" smtClean="0">
              <a:latin typeface="Arial" panose="020B0604020202020204" pitchFamily="34" charset="0"/>
              <a:cs typeface="Arial" panose="020B0604020202020204" pitchFamily="34" charset="0"/>
            </a:endParaRPr>
          </a:p>
          <a:p>
            <a:pPr marL="0" indent="0">
              <a:buNone/>
            </a:pPr>
            <a:endParaRPr lang="en-US" sz="2200" i="1" dirty="0" smtClean="0">
              <a:latin typeface="Arial" panose="020B0604020202020204" pitchFamily="34" charset="0"/>
              <a:cs typeface="Arial" panose="020B0604020202020204" pitchFamily="34" charset="0"/>
            </a:endParaRP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41F16BE-F774-4195-85A3-C48F906DEB14}" type="slidenum">
              <a:rPr lang="en-US" smtClean="0"/>
              <a:t>57</a:t>
            </a:fld>
            <a:endParaRPr lang="en-US" dirty="0"/>
          </a:p>
        </p:txBody>
      </p:sp>
    </p:spTree>
    <p:extLst>
      <p:ext uri="{BB962C8B-B14F-4D97-AF65-F5344CB8AC3E}">
        <p14:creationId xmlns:p14="http://schemas.microsoft.com/office/powerpoint/2010/main" val="311304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SkillUp</a:t>
            </a:r>
            <a:r>
              <a:rPr lang="en-US" dirty="0" smtClean="0"/>
              <a:t> Pathways to Employment</a:t>
            </a:r>
            <a:endParaRPr lang="en-US" dirty="0"/>
          </a:p>
        </p:txBody>
      </p:sp>
      <p:sp>
        <p:nvSpPr>
          <p:cNvPr id="3" name="Content Placeholder 2"/>
          <p:cNvSpPr>
            <a:spLocks noGrp="1"/>
          </p:cNvSpPr>
          <p:nvPr>
            <p:ph idx="1"/>
          </p:nvPr>
        </p:nvSpPr>
        <p:spPr/>
        <p:txBody>
          <a:bodyPr/>
          <a:lstStyle/>
          <a:p>
            <a:r>
              <a:rPr lang="en-US" sz="3600" dirty="0" smtClean="0">
                <a:latin typeface="Arial" panose="020B0604020202020204" pitchFamily="34" charset="0"/>
                <a:cs typeface="Arial" panose="020B0604020202020204" pitchFamily="34" charset="0"/>
              </a:rPr>
              <a:t>Case Management</a:t>
            </a:r>
          </a:p>
          <a:p>
            <a:pPr lvl="2"/>
            <a:r>
              <a:rPr lang="en-US" sz="3200" dirty="0" smtClean="0">
                <a:latin typeface="Arial" panose="020B0604020202020204" pitchFamily="34" charset="0"/>
                <a:cs typeface="Arial" panose="020B0604020202020204" pitchFamily="34" charset="0"/>
              </a:rPr>
              <a:t>Engagement</a:t>
            </a:r>
          </a:p>
          <a:p>
            <a:pPr lvl="2"/>
            <a:r>
              <a:rPr lang="en-US" sz="3200" dirty="0" smtClean="0">
                <a:latin typeface="Arial" panose="020B0604020202020204" pitchFamily="34" charset="0"/>
                <a:cs typeface="Arial" panose="020B0604020202020204" pitchFamily="34" charset="0"/>
              </a:rPr>
              <a:t>Assessment and Employability Planning</a:t>
            </a:r>
          </a:p>
          <a:p>
            <a:pPr lvl="2"/>
            <a:r>
              <a:rPr lang="en-US" sz="3200" dirty="0" smtClean="0">
                <a:latin typeface="Arial" panose="020B0604020202020204" pitchFamily="34" charset="0"/>
                <a:cs typeface="Arial" panose="020B0604020202020204" pitchFamily="34" charset="0"/>
              </a:rPr>
              <a:t>Participation</a:t>
            </a:r>
          </a:p>
          <a:p>
            <a:pPr lvl="2"/>
            <a:r>
              <a:rPr lang="en-US" sz="3200" dirty="0" smtClean="0">
                <a:latin typeface="Arial" panose="020B0604020202020204" pitchFamily="34" charset="0"/>
                <a:cs typeface="Arial" panose="020B0604020202020204" pitchFamily="34" charset="0"/>
              </a:rPr>
              <a:t>Employment and Transition</a:t>
            </a:r>
            <a:endParaRPr lang="en-US" sz="32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A41F16BE-F774-4195-85A3-C48F906DEB14}" type="slidenum">
              <a:rPr lang="en-US" smtClean="0"/>
              <a:t>58</a:t>
            </a:fld>
            <a:endParaRPr lang="en-US" dirty="0"/>
          </a:p>
        </p:txBody>
      </p:sp>
    </p:spTree>
    <p:extLst>
      <p:ext uri="{BB962C8B-B14F-4D97-AF65-F5344CB8AC3E}">
        <p14:creationId xmlns:p14="http://schemas.microsoft.com/office/powerpoint/2010/main" val="26739700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2553" y="228600"/>
            <a:ext cx="8458200" cy="1847088"/>
          </a:xfrm>
        </p:spPr>
        <p:txBody>
          <a:bodyPr>
            <a:noAutofit/>
          </a:bodyPr>
          <a:lstStyle/>
          <a:p>
            <a:pPr algn="r"/>
            <a:r>
              <a:rPr lang="en-US" sz="4000" dirty="0" smtClean="0">
                <a:latin typeface="Arial" panose="020B0604020202020204" pitchFamily="34" charset="0"/>
                <a:ea typeface="Segoe UI" panose="020B0502040204020203" pitchFamily="34" charset="0"/>
                <a:cs typeface="Arial" panose="020B0604020202020204" pitchFamily="34" charset="0"/>
              </a:rPr>
              <a:t>Overview of the Missouri Economic Research and Information Center </a:t>
            </a:r>
            <a:r>
              <a:rPr lang="en-US" sz="4000" dirty="0" smtClean="0">
                <a:latin typeface="Britannic Bold" panose="020B0903060703020204" pitchFamily="34" charset="0"/>
                <a:ea typeface="Segoe UI" panose="020B0502040204020203" pitchFamily="34" charset="0"/>
                <a:cs typeface="Segoe UI" panose="020B0502040204020203" pitchFamily="34" charset="0"/>
              </a:rPr>
              <a:t/>
            </a:r>
            <a:br>
              <a:rPr lang="en-US" sz="4000" dirty="0" smtClean="0">
                <a:latin typeface="Britannic Bold" panose="020B0903060703020204" pitchFamily="34" charset="0"/>
                <a:ea typeface="Segoe UI" panose="020B0502040204020203" pitchFamily="34" charset="0"/>
                <a:cs typeface="Segoe UI" panose="020B0502040204020203" pitchFamily="34" charset="0"/>
              </a:rPr>
            </a:br>
            <a:endParaRPr lang="en-US" sz="4000" dirty="0">
              <a:latin typeface="Britannic Bold" panose="020B0903060703020204" pitchFamily="34" charset="0"/>
              <a:ea typeface="Segoe UI" panose="020B0502040204020203" pitchFamily="34" charset="0"/>
              <a:cs typeface="Segoe UI" panose="020B0502040204020203" pitchFamily="34" charset="0"/>
            </a:endParaRPr>
          </a:p>
        </p:txBody>
      </p:sp>
      <p:sp>
        <p:nvSpPr>
          <p:cNvPr id="5" name="Content Placeholder 4"/>
          <p:cNvSpPr>
            <a:spLocks noGrp="1"/>
          </p:cNvSpPr>
          <p:nvPr>
            <p:ph idx="1"/>
          </p:nvPr>
        </p:nvSpPr>
        <p:spPr>
          <a:xfrm>
            <a:off x="304800" y="1676400"/>
            <a:ext cx="5334000" cy="4083980"/>
          </a:xfrm>
          <a:ln>
            <a:solidFill>
              <a:srgbClr val="00B0F0"/>
            </a:solidFill>
          </a:ln>
        </p:spPr>
        <p:txBody>
          <a:bodyPr>
            <a:normAutofit lnSpcReduction="10000"/>
          </a:bodyPr>
          <a:lstStyle/>
          <a:p>
            <a:pP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MERIC formed in 2001</a:t>
            </a:r>
          </a:p>
          <a:p>
            <a:pP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Workforce Development, Economic Development and Labor Information housed in same agency</a:t>
            </a:r>
          </a:p>
          <a:p>
            <a:pPr lvl="1">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Advantage on Location or Expansion Projects</a:t>
            </a:r>
          </a:p>
          <a:p>
            <a:pPr>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Two parts of MERIC</a:t>
            </a:r>
          </a:p>
          <a:p>
            <a:pPr lvl="1">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Labor Market Information</a:t>
            </a:r>
          </a:p>
          <a:p>
            <a:pPr lvl="1">
              <a:buFont typeface="Wingdings" panose="05000000000000000000" pitchFamily="2" charset="2"/>
              <a:buChar char="q"/>
            </a:pPr>
            <a:r>
              <a:rPr lang="en-US" sz="2400" dirty="0" smtClean="0">
                <a:latin typeface="Arial" panose="020B0604020202020204" pitchFamily="34" charset="0"/>
                <a:cs typeface="Arial" panose="020B0604020202020204" pitchFamily="34" charset="0"/>
              </a:rPr>
              <a:t>Economic and Workforce Research</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895600"/>
            <a:ext cx="3936353" cy="2211304"/>
          </a:xfrm>
          <a:prstGeom prst="rect">
            <a:avLst/>
          </a:prstGeom>
          <a:ln>
            <a:noFill/>
          </a:ln>
          <a:effectLst>
            <a:outerShdw blurRad="190500" algn="tl" rotWithShape="0">
              <a:srgbClr val="000000">
                <a:alpha val="70000"/>
              </a:srgbClr>
            </a:outerShdw>
          </a:effectLst>
        </p:spPr>
      </p:pic>
      <p:sp>
        <p:nvSpPr>
          <p:cNvPr id="3" name="TextBox 2"/>
          <p:cNvSpPr txBox="1"/>
          <p:nvPr/>
        </p:nvSpPr>
        <p:spPr>
          <a:xfrm>
            <a:off x="609600" y="6248400"/>
            <a:ext cx="3835152" cy="369332"/>
          </a:xfrm>
          <a:prstGeom prst="rect">
            <a:avLst/>
          </a:prstGeom>
          <a:noFill/>
        </p:spPr>
        <p:txBody>
          <a:bodyPr wrap="none" rtlCol="0">
            <a:spAutoFit/>
          </a:bodyPr>
          <a:lstStyle/>
          <a:p>
            <a:r>
              <a:rPr lang="en-US" dirty="0">
                <a:hlinkClick r:id="rId4"/>
              </a:rPr>
              <a:t>https://www.missourieconomy.org</a:t>
            </a:r>
            <a:r>
              <a:rPr lang="en-US" dirty="0" smtClean="0">
                <a:hlinkClick r:id="rId4"/>
              </a:rPr>
              <a:t>/</a:t>
            </a:r>
            <a:r>
              <a:rPr lang="en-US" dirty="0" smtClean="0"/>
              <a:t>  </a:t>
            </a:r>
            <a:endParaRPr lang="en-US" dirty="0"/>
          </a:p>
        </p:txBody>
      </p:sp>
      <p:sp>
        <p:nvSpPr>
          <p:cNvPr id="7" name="Slide Number Placeholder 6"/>
          <p:cNvSpPr>
            <a:spLocks noGrp="1"/>
          </p:cNvSpPr>
          <p:nvPr>
            <p:ph type="sldNum" sz="quarter" idx="12"/>
          </p:nvPr>
        </p:nvSpPr>
        <p:spPr/>
        <p:txBody>
          <a:bodyPr/>
          <a:lstStyle/>
          <a:p>
            <a:fld id="{A41F16BE-F774-4195-85A3-C48F906DEB14}" type="slidenum">
              <a:rPr lang="en-US" smtClean="0"/>
              <a:t>59</a:t>
            </a:fld>
            <a:endParaRPr lang="en-US" dirty="0"/>
          </a:p>
        </p:txBody>
      </p:sp>
    </p:spTree>
    <p:extLst>
      <p:ext uri="{BB962C8B-B14F-4D97-AF65-F5344CB8AC3E}">
        <p14:creationId xmlns:p14="http://schemas.microsoft.com/office/powerpoint/2010/main" val="4161485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7391400" cy="1162050"/>
          </a:xfrm>
        </p:spPr>
        <p:txBody>
          <a:bodyPr/>
          <a:lstStyle/>
          <a:p>
            <a:pPr algn="ctr"/>
            <a:r>
              <a:rPr lang="en-US" sz="4800" dirty="0" smtClean="0">
                <a:latin typeface="Arial" panose="020B0604020202020204" pitchFamily="34" charset="0"/>
                <a:cs typeface="Arial" panose="020B0604020202020204" pitchFamily="34" charset="0"/>
              </a:rPr>
              <a:t>ABAWD EXEMPTIONS</a:t>
            </a:r>
            <a:endParaRPr lang="en-US" sz="4800" dirty="0">
              <a:latin typeface="Arial" panose="020B0604020202020204" pitchFamily="34" charset="0"/>
              <a:cs typeface="Arial" panose="020B0604020202020204" pitchFamily="34" charset="0"/>
            </a:endParaRPr>
          </a:p>
        </p:txBody>
      </p:sp>
      <p:sp>
        <p:nvSpPr>
          <p:cNvPr id="4" name="Content Placeholder 3"/>
          <p:cNvSpPr>
            <a:spLocks noGrp="1"/>
          </p:cNvSpPr>
          <p:nvPr>
            <p:ph sz="half" idx="1"/>
          </p:nvPr>
        </p:nvSpPr>
        <p:spPr>
          <a:xfrm>
            <a:off x="533400" y="1676400"/>
            <a:ext cx="8153401" cy="4222750"/>
          </a:xfrm>
        </p:spPr>
        <p:txBody>
          <a:bodyPr>
            <a:normAutofit/>
          </a:bodyPr>
          <a:lstStyle/>
          <a:p>
            <a:pPr marL="678942" lvl="1" indent="-285750">
              <a:buClr>
                <a:srgbClr val="0F6FC6"/>
              </a:buClr>
              <a:buFont typeface="Wingdings" panose="05000000000000000000" pitchFamily="2" charset="2"/>
              <a:buChar char="q"/>
            </a:pPr>
            <a:endParaRPr lang="en-US" sz="1400" dirty="0" smtClean="0">
              <a:solidFill>
                <a:prstClr val="black"/>
              </a:solidFill>
            </a:endParaRPr>
          </a:p>
          <a:p>
            <a:pPr marL="678942" lvl="1" indent="-285750">
              <a:buClr>
                <a:srgbClr val="0F6FC6"/>
              </a:buClr>
              <a:buFont typeface="Wingdings" panose="05000000000000000000" pitchFamily="2" charset="2"/>
              <a:buChar char="q"/>
            </a:pPr>
            <a:endParaRPr lang="en-US" sz="2400" dirty="0">
              <a:solidFill>
                <a:prstClr val="black"/>
              </a:solidFill>
              <a:latin typeface="Arial" panose="020B0604020202020204" pitchFamily="34" charset="0"/>
              <a:cs typeface="Arial" panose="020B0604020202020204" pitchFamily="34" charset="0"/>
            </a:endParaRPr>
          </a:p>
          <a:p>
            <a:pPr marL="393192" lvl="1">
              <a:buClr>
                <a:srgbClr val="0F6FC6"/>
              </a:buClr>
            </a:pPr>
            <a:r>
              <a:rPr lang="en-US" sz="2400" dirty="0" smtClean="0">
                <a:latin typeface="Arial" panose="020B0604020202020204" pitchFamily="34" charset="0"/>
                <a:cs typeface="Arial" panose="020B0604020202020204" pitchFamily="34" charset="0"/>
              </a:rPr>
              <a:t>Receiving Unemployment</a:t>
            </a:r>
          </a:p>
          <a:p>
            <a:pPr marL="393192" lvl="1">
              <a:buClr>
                <a:srgbClr val="0F6FC6"/>
              </a:buClr>
            </a:pPr>
            <a:r>
              <a:rPr lang="en-US" sz="2400" dirty="0" smtClean="0">
                <a:latin typeface="Arial" panose="020B0604020202020204" pitchFamily="34" charset="0"/>
                <a:cs typeface="Arial" panose="020B0604020202020204" pitchFamily="34" charset="0"/>
              </a:rPr>
              <a:t>Needed in home to care for ill or incapacitated person</a:t>
            </a:r>
          </a:p>
          <a:p>
            <a:pPr marL="393192" lvl="1">
              <a:buClr>
                <a:srgbClr val="0F6FC6"/>
              </a:buClr>
            </a:pPr>
            <a:r>
              <a:rPr lang="en-US" sz="2400" dirty="0" smtClean="0">
                <a:latin typeface="Arial" panose="020B0604020202020204" pitchFamily="34" charset="0"/>
                <a:cs typeface="Arial" panose="020B0604020202020204" pitchFamily="34" charset="0"/>
              </a:rPr>
              <a:t>Pregnant</a:t>
            </a:r>
          </a:p>
          <a:p>
            <a:pPr marL="393192" lvl="1">
              <a:buClr>
                <a:srgbClr val="0F6FC6"/>
              </a:buClr>
            </a:pPr>
            <a:r>
              <a:rPr lang="en-US" sz="2400" dirty="0" smtClean="0">
                <a:latin typeface="Arial" panose="020B0604020202020204" pitchFamily="34" charset="0"/>
                <a:cs typeface="Arial" panose="020B0604020202020204" pitchFamily="34" charset="0"/>
              </a:rPr>
              <a:t>Temporary or permanent disability</a:t>
            </a:r>
          </a:p>
          <a:p>
            <a:pPr marL="393192" lvl="1">
              <a:buClr>
                <a:srgbClr val="0F6FC6"/>
              </a:buClr>
            </a:pPr>
            <a:r>
              <a:rPr lang="en-US" sz="2400" dirty="0" smtClean="0">
                <a:latin typeface="Arial" panose="020B0604020202020204" pitchFamily="34" charset="0"/>
                <a:cs typeface="Arial" panose="020B0604020202020204" pitchFamily="34" charset="0"/>
              </a:rPr>
              <a:t>Attending Drug and Alcohol treatment program</a:t>
            </a:r>
            <a:endParaRPr lang="en-US" sz="24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6" name="TextBox 5"/>
          <p:cNvSpPr txBox="1"/>
          <p:nvPr/>
        </p:nvSpPr>
        <p:spPr>
          <a:xfrm>
            <a:off x="990600" y="5880296"/>
            <a:ext cx="7239000" cy="646331"/>
          </a:xfrm>
          <a:prstGeom prst="rect">
            <a:avLst/>
          </a:prstGeom>
          <a:noFill/>
        </p:spPr>
        <p:txBody>
          <a:bodyPr wrap="square" rtlCol="0">
            <a:spAutoFit/>
          </a:bodyPr>
          <a:lstStyle/>
          <a:p>
            <a:r>
              <a:rPr lang="en-US" i="1" dirty="0"/>
              <a:t>FSD will </a:t>
            </a:r>
            <a:r>
              <a:rPr lang="en-US" i="1" dirty="0" smtClean="0"/>
              <a:t>always make </a:t>
            </a:r>
            <a:r>
              <a:rPr lang="en-US" i="1" dirty="0"/>
              <a:t>the determination on ABAWD/Volunteer Status</a:t>
            </a:r>
            <a:endParaRPr lang="en-US" sz="2800" dirty="0"/>
          </a:p>
          <a:p>
            <a:endParaRPr lang="en-US" dirty="0"/>
          </a:p>
        </p:txBody>
      </p:sp>
      <p:sp>
        <p:nvSpPr>
          <p:cNvPr id="9" name="Slide Number Placeholder 8"/>
          <p:cNvSpPr>
            <a:spLocks noGrp="1"/>
          </p:cNvSpPr>
          <p:nvPr>
            <p:ph type="sldNum" sz="quarter" idx="12"/>
          </p:nvPr>
        </p:nvSpPr>
        <p:spPr/>
        <p:txBody>
          <a:bodyPr/>
          <a:lstStyle/>
          <a:p>
            <a:fld id="{A41F16BE-F774-4195-85A3-C48F906DEB14}" type="slidenum">
              <a:rPr lang="en-US" smtClean="0"/>
              <a:t>6</a:t>
            </a:fld>
            <a:endParaRPr lang="en-US" dirty="0"/>
          </a:p>
        </p:txBody>
      </p:sp>
    </p:spTree>
    <p:extLst>
      <p:ext uri="{BB962C8B-B14F-4D97-AF65-F5344CB8AC3E}">
        <p14:creationId xmlns:p14="http://schemas.microsoft.com/office/powerpoint/2010/main" val="375442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51"/>
            <a:ext cx="9144000" cy="994172"/>
          </a:xfrm>
          <a:solidFill>
            <a:schemeClr val="accent1">
              <a:lumMod val="50000"/>
            </a:schemeClr>
          </a:solidFill>
        </p:spPr>
        <p:txBody>
          <a:bodyPr/>
          <a:lstStyle/>
          <a:p>
            <a:pPr algn="ctr"/>
            <a:r>
              <a:rPr lang="en-US" b="1" dirty="0" smtClean="0">
                <a:solidFill>
                  <a:schemeClr val="bg1"/>
                </a:solidFill>
              </a:rPr>
              <a:t>What is Labor Market Information (LMI)?</a:t>
            </a:r>
            <a:endParaRPr lang="en-US" b="1" dirty="0">
              <a:solidFill>
                <a:schemeClr val="bg1"/>
              </a:solidFill>
            </a:endParaRPr>
          </a:p>
        </p:txBody>
      </p:sp>
      <p:sp>
        <p:nvSpPr>
          <p:cNvPr id="5" name="TextBox 4"/>
          <p:cNvSpPr txBox="1"/>
          <p:nvPr/>
        </p:nvSpPr>
        <p:spPr>
          <a:xfrm>
            <a:off x="425064" y="1971125"/>
            <a:ext cx="3757017" cy="3416320"/>
          </a:xfrm>
          <a:prstGeom prst="rect">
            <a:avLst/>
          </a:prstGeom>
          <a:noFill/>
        </p:spPr>
        <p:txBody>
          <a:bodyPr wrap="square" rtlCol="0">
            <a:spAutoFit/>
          </a:bodyPr>
          <a:lstStyle/>
          <a:p>
            <a:pPr defTabSz="685800"/>
            <a:r>
              <a:rPr lang="en-US" sz="2400" b="1" dirty="0">
                <a:solidFill>
                  <a:prstClr val="black"/>
                </a:solidFill>
                <a:latin typeface="Calibri" panose="020F0502020204030204" pitchFamily="34" charset="0"/>
              </a:rPr>
              <a:t>What is LMI? </a:t>
            </a:r>
          </a:p>
          <a:p>
            <a:pPr defTabSz="685800"/>
            <a:r>
              <a:rPr lang="en-US" sz="2400" dirty="0">
                <a:solidFill>
                  <a:prstClr val="black"/>
                </a:solidFill>
                <a:latin typeface="Calibri" panose="020F0502020204030204" pitchFamily="34" charset="0"/>
              </a:rPr>
              <a:t>Labor Market Information includes all quantitative or qualitative data and analysis related to employment and the workforce.  The goal of LMI is to help customers make informed plans, choices, and decisions.  </a:t>
            </a:r>
          </a:p>
        </p:txBody>
      </p:sp>
      <p:sp>
        <p:nvSpPr>
          <p:cNvPr id="6" name="TextBox 5"/>
          <p:cNvSpPr txBox="1"/>
          <p:nvPr/>
        </p:nvSpPr>
        <p:spPr>
          <a:xfrm>
            <a:off x="4572000" y="1971125"/>
            <a:ext cx="4311502" cy="4154984"/>
          </a:xfrm>
          <a:prstGeom prst="rect">
            <a:avLst/>
          </a:prstGeom>
          <a:noFill/>
        </p:spPr>
        <p:txBody>
          <a:bodyPr wrap="square" rtlCol="0">
            <a:spAutoFit/>
          </a:bodyPr>
          <a:lstStyle/>
          <a:p>
            <a:pPr defTabSz="685800"/>
            <a:r>
              <a:rPr lang="en-US" sz="2400" b="1" dirty="0">
                <a:solidFill>
                  <a:prstClr val="black"/>
                </a:solidFill>
                <a:latin typeface="Calibri" panose="020F0502020204030204" pitchFamily="34" charset="0"/>
              </a:rPr>
              <a:t>Purposes of LMI</a:t>
            </a: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rPr>
              <a:t>Business investment decision-making</a:t>
            </a: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rPr>
              <a:t>Career planning and preparation</a:t>
            </a: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rPr>
              <a:t>Education and training offerings</a:t>
            </a: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rPr>
              <a:t>Job search opportunities</a:t>
            </a: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rPr>
              <a:t>Hiring</a:t>
            </a: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rPr>
              <a:t>Public or private workforce investments</a:t>
            </a:r>
          </a:p>
        </p:txBody>
      </p:sp>
    </p:spTree>
    <p:extLst>
      <p:ext uri="{BB962C8B-B14F-4D97-AF65-F5344CB8AC3E}">
        <p14:creationId xmlns:p14="http://schemas.microsoft.com/office/powerpoint/2010/main" val="3484336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3" cstate="screen"/>
          <a:srcRect l="2675" t="3603" r="3473" b="2288"/>
          <a:stretch/>
        </p:blipFill>
        <p:spPr bwMode="auto">
          <a:xfrm>
            <a:off x="160725" y="3175244"/>
            <a:ext cx="4226533" cy="2651940"/>
          </a:xfrm>
          <a:prstGeom prst="rect">
            <a:avLst/>
          </a:prstGeom>
          <a:noFill/>
          <a:ln w="12700">
            <a:solidFill>
              <a:schemeClr val="tx1"/>
            </a:solidFill>
            <a:miter lim="800000"/>
            <a:headEnd/>
            <a:tailEnd/>
          </a:ln>
        </p:spPr>
      </p:pic>
      <p:pic>
        <p:nvPicPr>
          <p:cNvPr id="7" name="Picture 6"/>
          <p:cNvPicPr>
            <a:picLocks noChangeAspect="1"/>
          </p:cNvPicPr>
          <p:nvPr/>
        </p:nvPicPr>
        <p:blipFill>
          <a:blip r:embed="rId4"/>
          <a:stretch>
            <a:fillRect/>
          </a:stretch>
        </p:blipFill>
        <p:spPr>
          <a:xfrm>
            <a:off x="4510087" y="1713503"/>
            <a:ext cx="4633913" cy="3661833"/>
          </a:xfrm>
          <a:prstGeom prst="rect">
            <a:avLst/>
          </a:prstGeom>
        </p:spPr>
      </p:pic>
      <p:sp>
        <p:nvSpPr>
          <p:cNvPr id="8" name="TextBox 7"/>
          <p:cNvSpPr txBox="1"/>
          <p:nvPr/>
        </p:nvSpPr>
        <p:spPr>
          <a:xfrm>
            <a:off x="4737968" y="4857688"/>
            <a:ext cx="2303192" cy="992579"/>
          </a:xfrm>
          <a:prstGeom prst="rect">
            <a:avLst/>
          </a:prstGeom>
          <a:solidFill>
            <a:schemeClr val="tx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a:defRPr sz="1600" b="1">
                <a:solidFill>
                  <a:schemeClr val="bg1"/>
                </a:solidFill>
              </a:defRPr>
            </a:lvl1pPr>
          </a:lstStyle>
          <a:p>
            <a:pPr defTabSz="685800"/>
            <a:r>
              <a:rPr lang="en-US" sz="1800" dirty="0">
                <a:solidFill>
                  <a:prstClr val="white"/>
                </a:solidFill>
                <a:latin typeface="Calibri" panose="020F0502020204030204"/>
              </a:rPr>
              <a:t>Regional Data</a:t>
            </a:r>
          </a:p>
          <a:p>
            <a:pPr marL="214313" indent="-214313" defTabSz="685800">
              <a:buFont typeface="Arial" panose="020B0604020202020204" pitchFamily="34" charset="0"/>
              <a:buChar char="•"/>
            </a:pPr>
            <a:r>
              <a:rPr lang="en-US" sz="1350" b="0" dirty="0">
                <a:solidFill>
                  <a:prstClr val="white"/>
                </a:solidFill>
                <a:latin typeface="Calibri" panose="020F0502020204030204"/>
              </a:rPr>
              <a:t>Workforce Demographics</a:t>
            </a:r>
          </a:p>
          <a:p>
            <a:pPr marL="214313" indent="-214313" defTabSz="685800">
              <a:buFont typeface="Arial" panose="020B0604020202020204" pitchFamily="34" charset="0"/>
              <a:buChar char="•"/>
            </a:pPr>
            <a:r>
              <a:rPr lang="en-US" sz="1350" b="0" dirty="0">
                <a:solidFill>
                  <a:prstClr val="white"/>
                </a:solidFill>
                <a:latin typeface="Calibri" panose="020F0502020204030204"/>
              </a:rPr>
              <a:t>Industry Analysis</a:t>
            </a:r>
          </a:p>
          <a:p>
            <a:pPr marL="214313" indent="-214313" defTabSz="685800">
              <a:buFont typeface="Arial" panose="020B0604020202020204" pitchFamily="34" charset="0"/>
              <a:buChar char="•"/>
            </a:pPr>
            <a:r>
              <a:rPr lang="en-US" sz="1350" b="0" dirty="0">
                <a:solidFill>
                  <a:prstClr val="white"/>
                </a:solidFill>
                <a:latin typeface="Calibri" panose="020F0502020204030204"/>
              </a:rPr>
              <a:t>Labor Market Analysis</a:t>
            </a:r>
          </a:p>
        </p:txBody>
      </p:sp>
      <p:sp>
        <p:nvSpPr>
          <p:cNvPr id="10" name="Title 1"/>
          <p:cNvSpPr txBox="1">
            <a:spLocks/>
          </p:cNvSpPr>
          <p:nvPr/>
        </p:nvSpPr>
        <p:spPr>
          <a:xfrm>
            <a:off x="0" y="822838"/>
            <a:ext cx="9144000" cy="742950"/>
          </a:xfrm>
          <a:prstGeom prst="rect">
            <a:avLst/>
          </a:prstGeom>
          <a:solidFill>
            <a:schemeClr val="accent1">
              <a:lumMod val="50000"/>
            </a:schemeClr>
          </a:solidFill>
          <a:ln>
            <a:solidFill>
              <a:schemeClr val="accent1">
                <a:lumMod val="50000"/>
              </a:schemeClr>
            </a:solidFill>
          </a:ln>
        </p:spPr>
        <p:txBody>
          <a:bodyPr vert="horz" lIns="68580" tIns="34290" rIns="68580" bIns="34290" rtlCol="0" anchor="ctr">
            <a:normAutofit/>
          </a:bodyPr>
          <a:lstStyle>
            <a:lvl1pPr algn="ctr">
              <a:lnSpc>
                <a:spcPct val="90000"/>
              </a:lnSpc>
              <a:spcBef>
                <a:spcPct val="0"/>
              </a:spcBef>
              <a:buNone/>
              <a:defRPr sz="4400" b="1">
                <a:solidFill>
                  <a:schemeClr val="bg1"/>
                </a:solidFill>
                <a:latin typeface="+mj-lt"/>
                <a:ea typeface="+mj-ea"/>
                <a:cs typeface="+mj-cs"/>
              </a:defRPr>
            </a:lvl1pPr>
          </a:lstStyle>
          <a:p>
            <a:pPr defTabSz="685800"/>
            <a:r>
              <a:rPr lang="en-US" altLang="en-US" sz="3300" dirty="0">
                <a:solidFill>
                  <a:prstClr val="white"/>
                </a:solidFill>
                <a:latin typeface="Calibri Light" panose="020F0302020204030204"/>
              </a:rPr>
              <a:t>Economic Report</a:t>
            </a:r>
          </a:p>
        </p:txBody>
      </p:sp>
      <p:pic>
        <p:nvPicPr>
          <p:cNvPr id="4" name="Picture 2"/>
          <p:cNvPicPr>
            <a:picLocks noChangeAspect="1" noChangeArrowheads="1"/>
          </p:cNvPicPr>
          <p:nvPr/>
        </p:nvPicPr>
        <p:blipFill>
          <a:blip r:embed="rId5" cstate="screen"/>
          <a:srcRect/>
          <a:stretch>
            <a:fillRect/>
          </a:stretch>
        </p:blipFill>
        <p:spPr bwMode="auto">
          <a:xfrm>
            <a:off x="42334" y="899584"/>
            <a:ext cx="1710266" cy="2198914"/>
          </a:xfrm>
          <a:prstGeom prst="rect">
            <a:avLst/>
          </a:prstGeom>
          <a:noFill/>
          <a:ln w="12700">
            <a:solidFill>
              <a:schemeClr val="tx1"/>
            </a:solidFill>
            <a:miter lim="800000"/>
            <a:headEnd/>
            <a:tailEnd/>
          </a:ln>
        </p:spPr>
      </p:pic>
      <p:sp>
        <p:nvSpPr>
          <p:cNvPr id="6" name="TextBox 5"/>
          <p:cNvSpPr txBox="1"/>
          <p:nvPr/>
        </p:nvSpPr>
        <p:spPr>
          <a:xfrm>
            <a:off x="1689795" y="1713503"/>
            <a:ext cx="2697463" cy="1408078"/>
          </a:xfrm>
          <a:prstGeom prst="rect">
            <a:avLst/>
          </a:prstGeom>
          <a:solidFill>
            <a:schemeClr val="tx1"/>
          </a:solidFill>
          <a:ln w="12700">
            <a:solidFill>
              <a:schemeClr val="tx1"/>
            </a:solidFill>
          </a:ln>
          <a:effectLst>
            <a:outerShdw blurRad="50800" dist="38100" dir="2700000" algn="tl" rotWithShape="0">
              <a:prstClr val="black">
                <a:alpha val="40000"/>
              </a:prstClr>
            </a:outerShdw>
          </a:effectLst>
        </p:spPr>
        <p:txBody>
          <a:bodyPr wrap="square" rtlCol="0">
            <a:spAutoFit/>
          </a:bodyPr>
          <a:lstStyle/>
          <a:p>
            <a:pPr defTabSz="685800"/>
            <a:r>
              <a:rPr lang="en-US" b="1" dirty="0">
                <a:solidFill>
                  <a:prstClr val="white"/>
                </a:solidFill>
                <a:latin typeface="Calibri" panose="020F0502020204030204"/>
              </a:rPr>
              <a:t>Missouri Economic Data</a:t>
            </a:r>
          </a:p>
          <a:p>
            <a:pPr marL="214313" indent="-214313" defTabSz="685800">
              <a:buFont typeface="Arial" panose="020B0604020202020204" pitchFamily="34" charset="0"/>
              <a:buChar char="•"/>
            </a:pPr>
            <a:r>
              <a:rPr lang="en-US" sz="1350" dirty="0">
                <a:solidFill>
                  <a:prstClr val="white"/>
                </a:solidFill>
                <a:latin typeface="Calibri" panose="020F0502020204030204"/>
              </a:rPr>
              <a:t>GDP</a:t>
            </a:r>
          </a:p>
          <a:p>
            <a:pPr marL="214313" indent="-214313" defTabSz="685800">
              <a:buFont typeface="Arial" panose="020B0604020202020204" pitchFamily="34" charset="0"/>
              <a:buChar char="•"/>
            </a:pPr>
            <a:r>
              <a:rPr lang="en-US" sz="1350" dirty="0">
                <a:solidFill>
                  <a:prstClr val="white"/>
                </a:solidFill>
                <a:latin typeface="Calibri" panose="020F0502020204030204"/>
              </a:rPr>
              <a:t>Per Capita Income</a:t>
            </a:r>
          </a:p>
          <a:p>
            <a:pPr marL="214313" indent="-214313" defTabSz="685800">
              <a:buFont typeface="Arial" panose="020B0604020202020204" pitchFamily="34" charset="0"/>
              <a:buChar char="•"/>
            </a:pPr>
            <a:r>
              <a:rPr lang="en-US" sz="1350" dirty="0">
                <a:solidFill>
                  <a:prstClr val="white"/>
                </a:solidFill>
                <a:latin typeface="Calibri" panose="020F0502020204030204"/>
              </a:rPr>
              <a:t>Civilian Labor Force</a:t>
            </a:r>
          </a:p>
          <a:p>
            <a:pPr marL="214313" indent="-214313" defTabSz="685800">
              <a:buFont typeface="Arial" panose="020B0604020202020204" pitchFamily="34" charset="0"/>
              <a:buChar char="•"/>
            </a:pPr>
            <a:r>
              <a:rPr lang="en-US" sz="1350" dirty="0">
                <a:solidFill>
                  <a:prstClr val="white"/>
                </a:solidFill>
                <a:latin typeface="Calibri" panose="020F0502020204030204"/>
              </a:rPr>
              <a:t>Unemployment</a:t>
            </a:r>
          </a:p>
          <a:p>
            <a:pPr marL="214313" indent="-214313" defTabSz="685800">
              <a:buFont typeface="Arial" panose="020B0604020202020204" pitchFamily="34" charset="0"/>
              <a:buChar char="•"/>
            </a:pPr>
            <a:r>
              <a:rPr lang="en-US" sz="1350" dirty="0">
                <a:solidFill>
                  <a:prstClr val="white"/>
                </a:solidFill>
                <a:latin typeface="Calibri" panose="020F0502020204030204"/>
              </a:rPr>
              <a:t>Employment Change by Industry</a:t>
            </a:r>
          </a:p>
        </p:txBody>
      </p:sp>
      <p:pic>
        <p:nvPicPr>
          <p:cNvPr id="9" name="Picture 8"/>
          <p:cNvPicPr>
            <a:picLocks noChangeAspect="1"/>
          </p:cNvPicPr>
          <p:nvPr/>
        </p:nvPicPr>
        <p:blipFill rotWithShape="1">
          <a:blip r:embed="rId6"/>
          <a:srcRect l="19891" t="31112" r="12928" b="23031"/>
          <a:stretch/>
        </p:blipFill>
        <p:spPr>
          <a:xfrm>
            <a:off x="7476816" y="1423308"/>
            <a:ext cx="1303867" cy="1151465"/>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09439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857250"/>
            <a:ext cx="9144000" cy="742950"/>
          </a:xfrm>
          <a:prstGeom prst="rect">
            <a:avLst/>
          </a:prstGeom>
          <a:solidFill>
            <a:schemeClr val="accent1">
              <a:lumMod val="50000"/>
            </a:schemeClr>
          </a:solidFill>
        </p:spPr>
        <p:txBody>
          <a:bodyPr/>
          <a:lstStyle/>
          <a:p>
            <a:pPr algn="ctr" defTabSz="685800">
              <a:spcBef>
                <a:spcPct val="0"/>
              </a:spcBef>
              <a:defRPr/>
            </a:pPr>
            <a:r>
              <a:rPr lang="en-US" altLang="en-US" sz="3300" dirty="0">
                <a:solidFill>
                  <a:prstClr val="white"/>
                </a:solidFill>
                <a:latin typeface="Calibri Light" panose="020F0302020204030204"/>
              </a:rPr>
              <a:t>Real-Time Data</a:t>
            </a:r>
          </a:p>
        </p:txBody>
      </p:sp>
      <p:pic>
        <p:nvPicPr>
          <p:cNvPr id="8" name="Picture 7"/>
          <p:cNvPicPr>
            <a:picLocks noChangeAspect="1"/>
          </p:cNvPicPr>
          <p:nvPr/>
        </p:nvPicPr>
        <p:blipFill rotWithShape="1">
          <a:blip r:embed="rId3"/>
          <a:srcRect l="1324" t="8413" r="4582" b="2800"/>
          <a:stretch/>
        </p:blipFill>
        <p:spPr>
          <a:xfrm>
            <a:off x="654643" y="1506286"/>
            <a:ext cx="3378945" cy="4322417"/>
          </a:xfrm>
          <a:prstGeom prst="rect">
            <a:avLst/>
          </a:prstGeom>
          <a:ln w="3175">
            <a:solidFill>
              <a:schemeClr val="tx1"/>
            </a:solidFill>
          </a:ln>
          <a:effectLst>
            <a:outerShdw blurRad="292100" dist="139700" dir="2700000" algn="tl" rotWithShape="0">
              <a:srgbClr val="333333">
                <a:alpha val="65000"/>
              </a:srgbClr>
            </a:outerShdw>
          </a:effectLst>
        </p:spPr>
      </p:pic>
      <p:sp>
        <p:nvSpPr>
          <p:cNvPr id="5" name="TextBox 4"/>
          <p:cNvSpPr txBox="1"/>
          <p:nvPr/>
        </p:nvSpPr>
        <p:spPr>
          <a:xfrm>
            <a:off x="4323125" y="2340209"/>
            <a:ext cx="4343400" cy="2677656"/>
          </a:xfrm>
          <a:prstGeom prst="rect">
            <a:avLst/>
          </a:prstGeom>
          <a:solidFill>
            <a:schemeClr val="tx1"/>
          </a:solidFill>
        </p:spPr>
        <p:txBody>
          <a:bodyPr wrap="square" rtlCol="0">
            <a:spAutoFit/>
          </a:bodyPr>
          <a:lstStyle/>
          <a:p>
            <a:pPr defTabSz="685800"/>
            <a:r>
              <a:rPr lang="en-US" dirty="0">
                <a:solidFill>
                  <a:prstClr val="white"/>
                </a:solidFill>
                <a:latin typeface="Calibri" panose="020F0502020204030204"/>
              </a:rPr>
              <a:t>Real Time Labor Market Information</a:t>
            </a:r>
          </a:p>
          <a:p>
            <a:pPr marL="214313" indent="-214313" defTabSz="685800">
              <a:buFont typeface="Arial" panose="020B0604020202020204" pitchFamily="34" charset="0"/>
              <a:buChar char="•"/>
            </a:pPr>
            <a:r>
              <a:rPr lang="en-US" sz="1500" dirty="0">
                <a:solidFill>
                  <a:prstClr val="white"/>
                </a:solidFill>
                <a:latin typeface="Calibri" panose="020F0502020204030204"/>
              </a:rPr>
              <a:t>High-level summary of jobs posted in the state or region during the quarter</a:t>
            </a:r>
          </a:p>
          <a:p>
            <a:pPr marL="214313" indent="-214313" defTabSz="685800">
              <a:buFont typeface="Arial" panose="020B0604020202020204" pitchFamily="34" charset="0"/>
              <a:buChar char="•"/>
            </a:pPr>
            <a:r>
              <a:rPr lang="en-US" sz="1500" dirty="0">
                <a:solidFill>
                  <a:prstClr val="white"/>
                </a:solidFill>
                <a:latin typeface="Calibri" panose="020F0502020204030204"/>
              </a:rPr>
              <a:t>Industries  with the most job postings</a:t>
            </a:r>
          </a:p>
          <a:p>
            <a:pPr marL="214313" indent="-214313" defTabSz="685800">
              <a:buFont typeface="Arial" panose="020B0604020202020204" pitchFamily="34" charset="0"/>
              <a:buChar char="•"/>
            </a:pPr>
            <a:r>
              <a:rPr lang="en-US" sz="1500" dirty="0">
                <a:solidFill>
                  <a:prstClr val="white"/>
                </a:solidFill>
                <a:latin typeface="Calibri" panose="020F0502020204030204"/>
              </a:rPr>
              <a:t>Cities where jobs are located</a:t>
            </a:r>
          </a:p>
          <a:p>
            <a:pPr marL="214313" indent="-214313" defTabSz="685800">
              <a:buFont typeface="Arial" panose="020B0604020202020204" pitchFamily="34" charset="0"/>
              <a:buChar char="•"/>
            </a:pPr>
            <a:r>
              <a:rPr lang="en-US" sz="1500" dirty="0">
                <a:solidFill>
                  <a:prstClr val="white"/>
                </a:solidFill>
                <a:latin typeface="Calibri" panose="020F0502020204030204"/>
              </a:rPr>
              <a:t>Employers posting the most job ads</a:t>
            </a:r>
          </a:p>
          <a:p>
            <a:pPr marL="214313" indent="-214313" defTabSz="685800">
              <a:buFont typeface="Arial" panose="020B0604020202020204" pitchFamily="34" charset="0"/>
              <a:buChar char="•"/>
            </a:pPr>
            <a:r>
              <a:rPr lang="en-US" sz="1500" dirty="0">
                <a:solidFill>
                  <a:prstClr val="white"/>
                </a:solidFill>
                <a:latin typeface="Calibri" panose="020F0502020204030204"/>
              </a:rPr>
              <a:t>Breakdown of job ads by type </a:t>
            </a:r>
          </a:p>
          <a:p>
            <a:pPr marL="557213" lvl="1" indent="-214313" defTabSz="685800">
              <a:buFont typeface="Arial" panose="020B0604020202020204" pitchFamily="34" charset="0"/>
              <a:buChar char="•"/>
            </a:pPr>
            <a:r>
              <a:rPr lang="en-US" sz="1500" dirty="0">
                <a:solidFill>
                  <a:prstClr val="white"/>
                </a:solidFill>
                <a:latin typeface="Calibri" panose="020F0502020204030204"/>
              </a:rPr>
              <a:t>Full-time</a:t>
            </a:r>
          </a:p>
          <a:p>
            <a:pPr marL="557213" lvl="1" indent="-214313" defTabSz="685800">
              <a:buFont typeface="Arial" panose="020B0604020202020204" pitchFamily="34" charset="0"/>
              <a:buChar char="•"/>
            </a:pPr>
            <a:r>
              <a:rPr lang="en-US" sz="1500" dirty="0">
                <a:solidFill>
                  <a:prstClr val="white"/>
                </a:solidFill>
                <a:latin typeface="Calibri" panose="020F0502020204030204"/>
              </a:rPr>
              <a:t>Part-time</a:t>
            </a:r>
          </a:p>
          <a:p>
            <a:pPr marL="557213" lvl="1" indent="-214313" defTabSz="685800">
              <a:buFont typeface="Arial" panose="020B0604020202020204" pitchFamily="34" charset="0"/>
              <a:buChar char="•"/>
            </a:pPr>
            <a:r>
              <a:rPr lang="en-US" sz="1500" dirty="0">
                <a:solidFill>
                  <a:prstClr val="white"/>
                </a:solidFill>
                <a:latin typeface="Calibri" panose="020F0502020204030204"/>
              </a:rPr>
              <a:t>Internship</a:t>
            </a:r>
          </a:p>
          <a:p>
            <a:pPr marL="557213" lvl="1" indent="-214313" defTabSz="685800">
              <a:buFont typeface="Arial" panose="020B0604020202020204" pitchFamily="34" charset="0"/>
              <a:buChar char="•"/>
            </a:pPr>
            <a:r>
              <a:rPr lang="en-US" sz="1500" dirty="0">
                <a:solidFill>
                  <a:prstClr val="white"/>
                </a:solidFill>
                <a:latin typeface="Calibri" panose="020F0502020204030204"/>
              </a:rPr>
              <a:t>Contract</a:t>
            </a:r>
          </a:p>
        </p:txBody>
      </p:sp>
      <p:sp>
        <p:nvSpPr>
          <p:cNvPr id="10" name="TextBox 9"/>
          <p:cNvSpPr txBox="1"/>
          <p:nvPr/>
        </p:nvSpPr>
        <p:spPr>
          <a:xfrm>
            <a:off x="4435141" y="5544219"/>
            <a:ext cx="4146383" cy="507831"/>
          </a:xfrm>
          <a:prstGeom prst="rect">
            <a:avLst/>
          </a:prstGeom>
          <a:noFill/>
        </p:spPr>
        <p:txBody>
          <a:bodyPr wrap="square" rtlCol="0">
            <a:spAutoFit/>
          </a:bodyPr>
          <a:lstStyle/>
          <a:p>
            <a:pPr defTabSz="685800"/>
            <a:r>
              <a:rPr lang="en-US" sz="1350" dirty="0">
                <a:solidFill>
                  <a:prstClr val="black"/>
                </a:solidFill>
                <a:latin typeface="Calibri" panose="020F0502020204030204"/>
                <a:hlinkClick r:id="rId4"/>
              </a:rPr>
              <a:t>https://www.missourieconomy.org/pdfs/rt_lmi_state.pdf</a:t>
            </a: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8285219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857250"/>
            <a:ext cx="9144000" cy="742950"/>
          </a:xfrm>
          <a:prstGeom prst="rect">
            <a:avLst/>
          </a:prstGeom>
          <a:solidFill>
            <a:schemeClr val="accent1">
              <a:lumMod val="50000"/>
            </a:schemeClr>
          </a:solidFill>
        </p:spPr>
        <p:txBody>
          <a:bodyPr/>
          <a:lstStyle/>
          <a:p>
            <a:pPr algn="ctr" defTabSz="685800">
              <a:spcBef>
                <a:spcPct val="0"/>
              </a:spcBef>
              <a:defRPr/>
            </a:pPr>
            <a:r>
              <a:rPr lang="en-US" altLang="en-US" sz="3300" dirty="0">
                <a:solidFill>
                  <a:prstClr val="white"/>
                </a:solidFill>
                <a:latin typeface="Calibri Light" panose="020F0302020204030204"/>
              </a:rPr>
              <a:t>Real-Time Data</a:t>
            </a:r>
          </a:p>
        </p:txBody>
      </p:sp>
      <p:pic>
        <p:nvPicPr>
          <p:cNvPr id="7" name="Picture 6"/>
          <p:cNvPicPr>
            <a:picLocks noChangeAspect="1"/>
          </p:cNvPicPr>
          <p:nvPr/>
        </p:nvPicPr>
        <p:blipFill rotWithShape="1">
          <a:blip r:embed="rId3"/>
          <a:srcRect l="1935" t="10077" r="4990" b="3690"/>
          <a:stretch/>
        </p:blipFill>
        <p:spPr>
          <a:xfrm>
            <a:off x="5256723" y="1443121"/>
            <a:ext cx="3441367" cy="4322417"/>
          </a:xfrm>
          <a:prstGeom prst="rect">
            <a:avLst/>
          </a:prstGeom>
          <a:ln w="3175">
            <a:solidFill>
              <a:schemeClr val="tx1"/>
            </a:solidFill>
          </a:ln>
          <a:effectLst>
            <a:outerShdw blurRad="292100" dist="139700" dir="2700000" algn="tl" rotWithShape="0">
              <a:srgbClr val="333333">
                <a:alpha val="65000"/>
              </a:srgbClr>
            </a:outerShdw>
          </a:effectLst>
        </p:spPr>
      </p:pic>
      <p:sp>
        <p:nvSpPr>
          <p:cNvPr id="8" name="TextBox 7"/>
          <p:cNvSpPr txBox="1"/>
          <p:nvPr/>
        </p:nvSpPr>
        <p:spPr>
          <a:xfrm>
            <a:off x="320341" y="1930794"/>
            <a:ext cx="4670183" cy="3370153"/>
          </a:xfrm>
          <a:prstGeom prst="rect">
            <a:avLst/>
          </a:prstGeom>
          <a:solidFill>
            <a:schemeClr val="tx1"/>
          </a:solidFill>
        </p:spPr>
        <p:txBody>
          <a:bodyPr wrap="square" rtlCol="0">
            <a:spAutoFit/>
          </a:bodyPr>
          <a:lstStyle/>
          <a:p>
            <a:pPr defTabSz="685800"/>
            <a:r>
              <a:rPr lang="en-US" b="1" dirty="0">
                <a:solidFill>
                  <a:prstClr val="white"/>
                </a:solidFill>
                <a:latin typeface="Calibri" panose="020F0502020204030204"/>
              </a:rPr>
              <a:t>Job Ads</a:t>
            </a:r>
          </a:p>
          <a:p>
            <a:pPr marL="214313" indent="-214313" defTabSz="685800">
              <a:buFont typeface="Arial" panose="020B0604020202020204" pitchFamily="34" charset="0"/>
              <a:buChar char="•"/>
            </a:pPr>
            <a:r>
              <a:rPr lang="en-US" sz="1500" dirty="0">
                <a:solidFill>
                  <a:prstClr val="white"/>
                </a:solidFill>
                <a:latin typeface="Calibri" panose="020F0502020204030204"/>
              </a:rPr>
              <a:t>Top 10 occupations with the most job postings during the quarter in Now, Next, and Later categories</a:t>
            </a:r>
          </a:p>
          <a:p>
            <a:pPr marL="557213" lvl="1" indent="-214313" defTabSz="685800">
              <a:buFont typeface="Arial" panose="020B0604020202020204" pitchFamily="34" charset="0"/>
              <a:buChar char="•"/>
            </a:pPr>
            <a:r>
              <a:rPr lang="en-US" sz="1500" b="1" dirty="0">
                <a:solidFill>
                  <a:prstClr val="white"/>
                </a:solidFill>
                <a:latin typeface="Calibri" panose="020F0502020204030204"/>
              </a:rPr>
              <a:t>NOW</a:t>
            </a:r>
            <a:r>
              <a:rPr lang="en-US" sz="1500" dirty="0">
                <a:solidFill>
                  <a:prstClr val="white"/>
                </a:solidFill>
                <a:latin typeface="Calibri" panose="020F0502020204030204"/>
              </a:rPr>
              <a:t> – short-term on the job training</a:t>
            </a:r>
          </a:p>
          <a:p>
            <a:pPr marL="557213" lvl="1" indent="-214313" defTabSz="685800">
              <a:buFont typeface="Arial" panose="020B0604020202020204" pitchFamily="34" charset="0"/>
              <a:buChar char="•"/>
            </a:pPr>
            <a:r>
              <a:rPr lang="en-US" sz="1500" b="1" dirty="0">
                <a:solidFill>
                  <a:prstClr val="white"/>
                </a:solidFill>
                <a:latin typeface="Calibri" panose="020F0502020204030204"/>
              </a:rPr>
              <a:t>NEXT</a:t>
            </a:r>
            <a:r>
              <a:rPr lang="en-US" sz="1500" dirty="0">
                <a:solidFill>
                  <a:prstClr val="white"/>
                </a:solidFill>
                <a:latin typeface="Calibri" panose="020F0502020204030204"/>
              </a:rPr>
              <a:t> – post-secondary education/training such as an associate’s degree, apprenticeship, certification or industry recognized credential</a:t>
            </a:r>
          </a:p>
          <a:p>
            <a:pPr marL="557213" lvl="1" indent="-214313" defTabSz="685800">
              <a:buFont typeface="Arial" panose="020B0604020202020204" pitchFamily="34" charset="0"/>
              <a:buChar char="•"/>
            </a:pPr>
            <a:r>
              <a:rPr lang="en-US" sz="1500" b="1" dirty="0">
                <a:solidFill>
                  <a:prstClr val="white"/>
                </a:solidFill>
                <a:latin typeface="Calibri" panose="020F0502020204030204"/>
              </a:rPr>
              <a:t>LATER</a:t>
            </a:r>
            <a:r>
              <a:rPr lang="en-US" sz="1500" dirty="0">
                <a:solidFill>
                  <a:prstClr val="white"/>
                </a:solidFill>
                <a:latin typeface="Calibri" panose="020F0502020204030204"/>
              </a:rPr>
              <a:t> – bachelor’s degree or beyond</a:t>
            </a:r>
          </a:p>
          <a:p>
            <a:pPr marL="214313" indent="-214313" defTabSz="685800">
              <a:buFont typeface="Arial" panose="020B0604020202020204" pitchFamily="34" charset="0"/>
              <a:buChar char="•"/>
            </a:pPr>
            <a:r>
              <a:rPr lang="en-US" sz="1500" dirty="0">
                <a:solidFill>
                  <a:prstClr val="white"/>
                </a:solidFill>
                <a:latin typeface="Calibri" panose="020F0502020204030204"/>
              </a:rPr>
              <a:t>Featured occupation with details of the job</a:t>
            </a:r>
          </a:p>
          <a:p>
            <a:pPr marL="557213" lvl="1" indent="-214313" defTabSz="685800">
              <a:buFont typeface="Arial" panose="020B0604020202020204" pitchFamily="34" charset="0"/>
              <a:buChar char="•"/>
            </a:pPr>
            <a:r>
              <a:rPr lang="en-US" sz="1500" dirty="0">
                <a:solidFill>
                  <a:prstClr val="white"/>
                </a:solidFill>
                <a:latin typeface="Calibri" panose="020F0502020204030204"/>
              </a:rPr>
              <a:t>Description</a:t>
            </a:r>
          </a:p>
          <a:p>
            <a:pPr marL="557213" lvl="1" indent="-214313" defTabSz="685800">
              <a:buFont typeface="Arial" panose="020B0604020202020204" pitchFamily="34" charset="0"/>
              <a:buChar char="•"/>
            </a:pPr>
            <a:r>
              <a:rPr lang="en-US" sz="1500" dirty="0">
                <a:solidFill>
                  <a:prstClr val="white"/>
                </a:solidFill>
                <a:latin typeface="Calibri" panose="020F0502020204030204"/>
              </a:rPr>
              <a:t>Skills</a:t>
            </a:r>
          </a:p>
          <a:p>
            <a:pPr marL="557213" lvl="1" indent="-214313" defTabSz="685800">
              <a:buFont typeface="Arial" panose="020B0604020202020204" pitchFamily="34" charset="0"/>
              <a:buChar char="•"/>
            </a:pPr>
            <a:r>
              <a:rPr lang="en-US" sz="1500" dirty="0">
                <a:solidFill>
                  <a:prstClr val="white"/>
                </a:solidFill>
                <a:latin typeface="Calibri" panose="020F0502020204030204"/>
              </a:rPr>
              <a:t>Certifications</a:t>
            </a:r>
          </a:p>
          <a:p>
            <a:pPr marL="557213" lvl="1" indent="-214313" defTabSz="685800">
              <a:buFont typeface="Arial" panose="020B0604020202020204" pitchFamily="34" charset="0"/>
              <a:buChar char="•"/>
            </a:pPr>
            <a:r>
              <a:rPr lang="en-US" sz="1500" dirty="0">
                <a:solidFill>
                  <a:prstClr val="white"/>
                </a:solidFill>
                <a:latin typeface="Calibri" panose="020F0502020204030204"/>
              </a:rPr>
              <a:t>Top employers</a:t>
            </a:r>
          </a:p>
          <a:p>
            <a:pPr marL="557213" lvl="1" indent="-214313" defTabSz="685800">
              <a:buFont typeface="Arial" panose="020B0604020202020204" pitchFamily="34" charset="0"/>
              <a:buChar char="•"/>
            </a:pPr>
            <a:r>
              <a:rPr lang="en-US" sz="1500" dirty="0">
                <a:solidFill>
                  <a:prstClr val="white"/>
                </a:solidFill>
                <a:latin typeface="Calibri" panose="020F0502020204030204"/>
              </a:rPr>
              <a:t>Wages	</a:t>
            </a:r>
          </a:p>
        </p:txBody>
      </p:sp>
    </p:spTree>
    <p:extLst>
      <p:ext uri="{BB962C8B-B14F-4D97-AF65-F5344CB8AC3E}">
        <p14:creationId xmlns:p14="http://schemas.microsoft.com/office/powerpoint/2010/main" val="3384164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57250"/>
            <a:ext cx="9144000" cy="742950"/>
          </a:xfrm>
          <a:prstGeom prst="rect">
            <a:avLst/>
          </a:prstGeom>
          <a:solidFill>
            <a:schemeClr val="accent1">
              <a:lumMod val="50000"/>
            </a:schemeClr>
          </a:solidFill>
        </p:spPr>
        <p:txBody>
          <a:bodyPr/>
          <a:lstStyle/>
          <a:p>
            <a:pPr algn="ctr" defTabSz="685800">
              <a:spcBef>
                <a:spcPct val="0"/>
              </a:spcBef>
              <a:defRPr/>
            </a:pPr>
            <a:r>
              <a:rPr lang="en-US" altLang="en-US" sz="3300" b="1" dirty="0">
                <a:solidFill>
                  <a:prstClr val="white"/>
                </a:solidFill>
                <a:latin typeface="Calibri Light" panose="020F0302020204030204"/>
              </a:rPr>
              <a:t>MERIC – Long-Term Projections</a:t>
            </a:r>
          </a:p>
        </p:txBody>
      </p:sp>
      <p:pic>
        <p:nvPicPr>
          <p:cNvPr id="3074" name="Picture 2"/>
          <p:cNvPicPr>
            <a:picLocks noChangeAspect="1" noChangeArrowheads="1"/>
          </p:cNvPicPr>
          <p:nvPr/>
        </p:nvPicPr>
        <p:blipFill>
          <a:blip r:embed="rId3" cstate="print"/>
          <a:srcRect l="3192" t="21875" r="1402" b="1953"/>
          <a:stretch>
            <a:fillRect/>
          </a:stretch>
        </p:blipFill>
        <p:spPr bwMode="auto">
          <a:xfrm>
            <a:off x="1277375" y="1543050"/>
            <a:ext cx="6552176" cy="4171950"/>
          </a:xfrm>
          <a:prstGeom prst="rect">
            <a:avLst/>
          </a:prstGeom>
          <a:noFill/>
          <a:ln w="12700">
            <a:solidFill>
              <a:schemeClr val="tx1"/>
            </a:solidFill>
            <a:miter lim="800000"/>
            <a:headEnd/>
            <a:tailEnd/>
          </a:ln>
        </p:spPr>
      </p:pic>
      <p:sp>
        <p:nvSpPr>
          <p:cNvPr id="4" name="TextBox 3"/>
          <p:cNvSpPr txBox="1"/>
          <p:nvPr/>
        </p:nvSpPr>
        <p:spPr>
          <a:xfrm>
            <a:off x="2171700" y="5723751"/>
            <a:ext cx="5029200" cy="300082"/>
          </a:xfrm>
          <a:prstGeom prst="rect">
            <a:avLst/>
          </a:prstGeom>
          <a:noFill/>
        </p:spPr>
        <p:txBody>
          <a:bodyPr wrap="square" rtlCol="0">
            <a:spAutoFit/>
          </a:bodyPr>
          <a:lstStyle/>
          <a:p>
            <a:pPr defTabSz="685800"/>
            <a:r>
              <a:rPr lang="en-US" sz="1350" dirty="0">
                <a:solidFill>
                  <a:prstClr val="black"/>
                </a:solidFill>
                <a:latin typeface="Calibri" panose="020F0502020204030204"/>
                <a:hlinkClick r:id="rId4"/>
              </a:rPr>
              <a:t>https://www.missourieconomy.org/occupations/occ_proj.stm</a:t>
            </a: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2855812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857250"/>
            <a:ext cx="9144000" cy="742950"/>
          </a:xfrm>
          <a:prstGeom prst="rect">
            <a:avLst/>
          </a:prstGeom>
          <a:solidFill>
            <a:schemeClr val="accent1">
              <a:lumMod val="50000"/>
            </a:schemeClr>
          </a:solidFill>
        </p:spPr>
        <p:txBody>
          <a:bodyPr/>
          <a:lstStyle/>
          <a:p>
            <a:pPr algn="ctr" defTabSz="685800">
              <a:spcBef>
                <a:spcPct val="0"/>
              </a:spcBef>
              <a:defRPr/>
            </a:pPr>
            <a:r>
              <a:rPr lang="en-US" altLang="en-US" sz="3300" b="1" dirty="0">
                <a:solidFill>
                  <a:prstClr val="white"/>
                </a:solidFill>
                <a:latin typeface="Calibri Light" panose="020F0302020204030204"/>
              </a:rPr>
              <a:t>MERIC – Long-Term Projections</a:t>
            </a:r>
          </a:p>
        </p:txBody>
      </p:sp>
      <p:pic>
        <p:nvPicPr>
          <p:cNvPr id="6" name="Picture 5"/>
          <p:cNvPicPr>
            <a:picLocks noChangeAspect="1"/>
          </p:cNvPicPr>
          <p:nvPr/>
        </p:nvPicPr>
        <p:blipFill rotWithShape="1">
          <a:blip r:embed="rId3"/>
          <a:srcRect l="2099" t="31802" r="2744" b="7720"/>
          <a:stretch/>
        </p:blipFill>
        <p:spPr>
          <a:xfrm>
            <a:off x="3094566" y="3680884"/>
            <a:ext cx="5943600" cy="2228851"/>
          </a:xfrm>
          <a:prstGeom prst="rect">
            <a:avLst/>
          </a:prstGeom>
          <a:ln w="19050">
            <a:solidFill>
              <a:schemeClr val="tx1"/>
            </a:solidFill>
          </a:ln>
          <a:effectLst>
            <a:outerShdw blurRad="50800" dist="38100" dir="2700000" algn="tl" rotWithShape="0">
              <a:prstClr val="black">
                <a:alpha val="40000"/>
              </a:prstClr>
            </a:outerShdw>
          </a:effectLst>
        </p:spPr>
      </p:pic>
      <p:pic>
        <p:nvPicPr>
          <p:cNvPr id="2" name="Picture 1"/>
          <p:cNvPicPr>
            <a:picLocks noChangeAspect="1"/>
          </p:cNvPicPr>
          <p:nvPr/>
        </p:nvPicPr>
        <p:blipFill rotWithShape="1">
          <a:blip r:embed="rId4"/>
          <a:srcRect l="2500" t="31072" r="2500" b="6785"/>
          <a:stretch/>
        </p:blipFill>
        <p:spPr>
          <a:xfrm>
            <a:off x="107950" y="1488407"/>
            <a:ext cx="6057900" cy="2338137"/>
          </a:xfrm>
          <a:prstGeom prst="rect">
            <a:avLst/>
          </a:prstGeom>
          <a:ln w="190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79516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57250"/>
            <a:ext cx="9144000" cy="742950"/>
          </a:xfrm>
          <a:prstGeom prst="rect">
            <a:avLst/>
          </a:prstGeom>
          <a:solidFill>
            <a:schemeClr val="accent1">
              <a:lumMod val="50000"/>
            </a:schemeClr>
          </a:solidFill>
        </p:spPr>
        <p:txBody>
          <a:bodyPr/>
          <a:lstStyle/>
          <a:p>
            <a:pPr algn="ctr" defTabSz="685800">
              <a:spcBef>
                <a:spcPct val="0"/>
              </a:spcBef>
              <a:defRPr/>
            </a:pPr>
            <a:r>
              <a:rPr lang="en-US" altLang="en-US" sz="3300" b="1" dirty="0">
                <a:solidFill>
                  <a:prstClr val="white"/>
                </a:solidFill>
                <a:latin typeface="Calibri Light" panose="020F0302020204030204"/>
              </a:rPr>
              <a:t>Career Grades</a:t>
            </a:r>
          </a:p>
        </p:txBody>
      </p:sp>
      <p:pic>
        <p:nvPicPr>
          <p:cNvPr id="7172" name="Picture 4"/>
          <p:cNvPicPr>
            <a:picLocks noChangeAspect="1" noChangeArrowheads="1"/>
          </p:cNvPicPr>
          <p:nvPr/>
        </p:nvPicPr>
        <p:blipFill>
          <a:blip r:embed="rId3" cstate="print"/>
          <a:srcRect l="2157" t="12583" r="35281" b="2765"/>
          <a:stretch>
            <a:fillRect/>
          </a:stretch>
        </p:blipFill>
        <p:spPr bwMode="auto">
          <a:xfrm>
            <a:off x="1257300" y="1428750"/>
            <a:ext cx="3509433" cy="4477553"/>
          </a:xfrm>
          <a:prstGeom prst="rect">
            <a:avLst/>
          </a:prstGeom>
          <a:noFill/>
          <a:ln w="12700">
            <a:solidFill>
              <a:schemeClr val="tx1"/>
            </a:solidFill>
            <a:miter lim="800000"/>
            <a:headEnd/>
            <a:tailEnd/>
          </a:ln>
        </p:spPr>
      </p:pic>
      <p:sp>
        <p:nvSpPr>
          <p:cNvPr id="6" name="TextBox 5"/>
          <p:cNvSpPr txBox="1"/>
          <p:nvPr/>
        </p:nvSpPr>
        <p:spPr>
          <a:xfrm>
            <a:off x="4654550" y="2639485"/>
            <a:ext cx="3600450" cy="2400657"/>
          </a:xfrm>
          <a:prstGeom prst="rect">
            <a:avLst/>
          </a:prstGeom>
          <a:solidFill>
            <a:schemeClr val="tx1"/>
          </a:solidFill>
        </p:spPr>
        <p:txBody>
          <a:bodyPr wrap="square" rtlCol="0">
            <a:spAutoFit/>
          </a:bodyPr>
          <a:lstStyle/>
          <a:p>
            <a:pPr defTabSz="685800"/>
            <a:r>
              <a:rPr lang="en-US" sz="3000" dirty="0">
                <a:solidFill>
                  <a:prstClr val="white"/>
                </a:solidFill>
                <a:latin typeface="Calibri" panose="020F0502020204030204"/>
              </a:rPr>
              <a:t>Career Grades:</a:t>
            </a:r>
          </a:p>
          <a:p>
            <a:pPr defTabSz="685800">
              <a:buFont typeface="Arial" pitchFamily="34" charset="0"/>
              <a:buChar char="•"/>
            </a:pPr>
            <a:r>
              <a:rPr lang="en-US" sz="3000" dirty="0">
                <a:solidFill>
                  <a:prstClr val="white"/>
                </a:solidFill>
                <a:latin typeface="Calibri" panose="020F0502020204030204"/>
              </a:rPr>
              <a:t>Occupational Growth </a:t>
            </a:r>
          </a:p>
          <a:p>
            <a:pPr defTabSz="685800">
              <a:buFont typeface="Arial" pitchFamily="34" charset="0"/>
              <a:buChar char="•"/>
            </a:pPr>
            <a:r>
              <a:rPr lang="en-US" sz="3000" dirty="0">
                <a:solidFill>
                  <a:prstClr val="white"/>
                </a:solidFill>
                <a:latin typeface="Calibri" panose="020F0502020204030204"/>
              </a:rPr>
              <a:t>Total Job Openings</a:t>
            </a:r>
          </a:p>
          <a:p>
            <a:pPr defTabSz="685800">
              <a:buFont typeface="Arial" pitchFamily="34" charset="0"/>
              <a:buChar char="•"/>
            </a:pPr>
            <a:r>
              <a:rPr lang="en-US" sz="3000" dirty="0">
                <a:solidFill>
                  <a:prstClr val="white"/>
                </a:solidFill>
                <a:latin typeface="Calibri" panose="020F0502020204030204"/>
              </a:rPr>
              <a:t>Average Wage</a:t>
            </a:r>
          </a:p>
        </p:txBody>
      </p:sp>
      <p:sp>
        <p:nvSpPr>
          <p:cNvPr id="5" name="TextBox 4"/>
          <p:cNvSpPr txBox="1"/>
          <p:nvPr/>
        </p:nvSpPr>
        <p:spPr>
          <a:xfrm>
            <a:off x="4796367" y="5629303"/>
            <a:ext cx="4347633" cy="300082"/>
          </a:xfrm>
          <a:prstGeom prst="rect">
            <a:avLst/>
          </a:prstGeom>
          <a:noFill/>
        </p:spPr>
        <p:txBody>
          <a:bodyPr wrap="square" rtlCol="0">
            <a:spAutoFit/>
          </a:bodyPr>
          <a:lstStyle/>
          <a:p>
            <a:pPr defTabSz="685800"/>
            <a:r>
              <a:rPr lang="en-US" sz="1350" dirty="0">
                <a:solidFill>
                  <a:prstClr val="black"/>
                </a:solidFill>
                <a:latin typeface="Calibri" panose="020F0502020204030204"/>
                <a:hlinkClick r:id="rId4"/>
              </a:rPr>
              <a:t>https://www.missourieconomy.org/pdfs/career_grades.pdf</a:t>
            </a: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4945912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57250"/>
            <a:ext cx="9144000" cy="742950"/>
          </a:xfrm>
          <a:prstGeom prst="rect">
            <a:avLst/>
          </a:prstGeom>
          <a:solidFill>
            <a:schemeClr val="accent1">
              <a:lumMod val="50000"/>
            </a:schemeClr>
          </a:solidFill>
        </p:spPr>
        <p:txBody>
          <a:bodyPr/>
          <a:lstStyle/>
          <a:p>
            <a:pPr algn="ctr" defTabSz="685800">
              <a:spcBef>
                <a:spcPct val="0"/>
              </a:spcBef>
              <a:defRPr/>
            </a:pPr>
            <a:r>
              <a:rPr lang="en-US" altLang="en-US" sz="3300" b="1" dirty="0">
                <a:solidFill>
                  <a:prstClr val="white"/>
                </a:solidFill>
                <a:latin typeface="Calibri Light" panose="020F0302020204030204"/>
              </a:rPr>
              <a:t>Career Grades – Statewide</a:t>
            </a:r>
          </a:p>
        </p:txBody>
      </p:sp>
      <p:pic>
        <p:nvPicPr>
          <p:cNvPr id="9218" name="Picture 2"/>
          <p:cNvPicPr>
            <a:picLocks noChangeAspect="1" noChangeArrowheads="1"/>
          </p:cNvPicPr>
          <p:nvPr/>
        </p:nvPicPr>
        <p:blipFill>
          <a:blip r:embed="rId3" cstate="print"/>
          <a:srcRect l="2157" t="13483" r="35281" b="2247"/>
          <a:stretch>
            <a:fillRect/>
          </a:stretch>
        </p:blipFill>
        <p:spPr bwMode="auto">
          <a:xfrm>
            <a:off x="990600" y="1394883"/>
            <a:ext cx="3478813" cy="4498465"/>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pic>
        <p:nvPicPr>
          <p:cNvPr id="9219" name="Picture 3"/>
          <p:cNvPicPr>
            <a:picLocks noChangeAspect="1" noChangeArrowheads="1"/>
          </p:cNvPicPr>
          <p:nvPr/>
        </p:nvPicPr>
        <p:blipFill>
          <a:blip r:embed="rId4" cstate="print"/>
          <a:srcRect l="2157" t="13483" r="35281" b="2247"/>
          <a:stretch>
            <a:fillRect/>
          </a:stretch>
        </p:blipFill>
        <p:spPr bwMode="auto">
          <a:xfrm>
            <a:off x="4747683" y="1394883"/>
            <a:ext cx="3478813" cy="4498465"/>
          </a:xfrm>
          <a:prstGeom prst="rect">
            <a:avLst/>
          </a:prstGeom>
          <a:noFill/>
          <a:ln w="19050">
            <a:solidFill>
              <a:schemeClr val="tx1"/>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364897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1859"/>
            <a:ext cx="9144000" cy="857250"/>
          </a:xfrm>
          <a:solidFill>
            <a:schemeClr val="accent1">
              <a:lumMod val="50000"/>
            </a:schemeClr>
          </a:solidFill>
        </p:spPr>
        <p:txBody>
          <a:bodyPr/>
          <a:lstStyle/>
          <a:p>
            <a:pPr algn="ctr"/>
            <a:r>
              <a:rPr lang="en-US" b="1" dirty="0" smtClean="0">
                <a:solidFill>
                  <a:schemeClr val="bg1"/>
                </a:solidFill>
              </a:rPr>
              <a:t>Middle Skills</a:t>
            </a:r>
            <a:endParaRPr lang="en-US" b="1" dirty="0">
              <a:solidFill>
                <a:schemeClr val="bg1"/>
              </a:solidFill>
            </a:endParaRPr>
          </a:p>
        </p:txBody>
      </p:sp>
      <p:pic>
        <p:nvPicPr>
          <p:cNvPr id="5122" name="Picture 2"/>
          <p:cNvPicPr>
            <a:picLocks noChangeAspect="1" noChangeArrowheads="1"/>
          </p:cNvPicPr>
          <p:nvPr/>
        </p:nvPicPr>
        <p:blipFill>
          <a:blip r:embed="rId3" cstate="screen"/>
          <a:srcRect/>
          <a:stretch>
            <a:fillRect/>
          </a:stretch>
        </p:blipFill>
        <p:spPr bwMode="auto">
          <a:xfrm>
            <a:off x="279493" y="1067540"/>
            <a:ext cx="1712384" cy="225889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2323446" y="5720203"/>
            <a:ext cx="4497107" cy="276999"/>
          </a:xfrm>
          <a:prstGeom prst="rect">
            <a:avLst/>
          </a:prstGeom>
          <a:noFill/>
        </p:spPr>
        <p:txBody>
          <a:bodyPr wrap="square" rtlCol="0">
            <a:spAutoFit/>
          </a:bodyPr>
          <a:lstStyle/>
          <a:p>
            <a:pPr defTabSz="685800"/>
            <a:r>
              <a:rPr lang="en-US" sz="1200" dirty="0">
                <a:solidFill>
                  <a:prstClr val="black"/>
                </a:solidFill>
                <a:latin typeface="Calibri" panose="020F0502020204030204"/>
                <a:hlinkClick r:id="rId4"/>
              </a:rPr>
              <a:t>https://www.missourieconomy.org/pdfs/Middle-SkillsJobsReport.pdf</a:t>
            </a:r>
            <a:endParaRPr lang="en-US" sz="1200" dirty="0">
              <a:solidFill>
                <a:prstClr val="black"/>
              </a:solidFill>
              <a:latin typeface="Calibri" panose="020F0502020204030204"/>
            </a:endParaRPr>
          </a:p>
        </p:txBody>
      </p:sp>
      <p:pic>
        <p:nvPicPr>
          <p:cNvPr id="4" name="Picture 3"/>
          <p:cNvPicPr>
            <a:picLocks noChangeAspect="1"/>
          </p:cNvPicPr>
          <p:nvPr/>
        </p:nvPicPr>
        <p:blipFill rotWithShape="1">
          <a:blip r:embed="rId5"/>
          <a:srcRect l="29716" t="9661" r="29478" b="21784"/>
          <a:stretch/>
        </p:blipFill>
        <p:spPr>
          <a:xfrm>
            <a:off x="2646705" y="1557705"/>
            <a:ext cx="3859372" cy="4041114"/>
          </a:xfrm>
          <a:prstGeom prst="rect">
            <a:avLst/>
          </a:prstGeom>
          <a:ln>
            <a:noFill/>
          </a:ln>
          <a:effectLst>
            <a:outerShdw blurRad="292100" dist="139700" dir="2700000" algn="tl" rotWithShape="0">
              <a:srgbClr val="333333">
                <a:alpha val="65000"/>
              </a:srgbClr>
            </a:outerShdw>
          </a:effectLst>
        </p:spPr>
      </p:pic>
      <p:pic>
        <p:nvPicPr>
          <p:cNvPr id="5126" name="Picture 6"/>
          <p:cNvPicPr>
            <a:picLocks noChangeAspect="1" noChangeArrowheads="1"/>
          </p:cNvPicPr>
          <p:nvPr/>
        </p:nvPicPr>
        <p:blipFill>
          <a:blip r:embed="rId6" cstate="screen"/>
          <a:srcRect/>
          <a:stretch>
            <a:fillRect/>
          </a:stretch>
        </p:blipFill>
        <p:spPr bwMode="auto">
          <a:xfrm>
            <a:off x="6268516" y="2694860"/>
            <a:ext cx="2640869" cy="2520830"/>
          </a:xfrm>
          <a:prstGeom prst="rect">
            <a:avLst/>
          </a:prstGeom>
          <a:noFill/>
          <a:ln w="9525">
            <a:noFill/>
            <a:miter lim="800000"/>
            <a:headEnd/>
            <a:tailEnd/>
          </a:ln>
        </p:spPr>
      </p:pic>
    </p:spTree>
    <p:extLst>
      <p:ext uri="{BB962C8B-B14F-4D97-AF65-F5344CB8AC3E}">
        <p14:creationId xmlns:p14="http://schemas.microsoft.com/office/powerpoint/2010/main" val="17043448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57250"/>
            <a:ext cx="9144000" cy="857250"/>
          </a:xfrm>
          <a:prstGeom prst="rect">
            <a:avLst/>
          </a:prstGeom>
          <a:solidFill>
            <a:schemeClr val="accent1">
              <a:lumMod val="50000"/>
            </a:schemeClr>
          </a:solidFill>
          <a:ln>
            <a:solidFill>
              <a:schemeClr val="accent1">
                <a:lumMod val="50000"/>
              </a:schemeClr>
            </a:solidFill>
          </a:ln>
        </p:spPr>
        <p:txBody>
          <a:bodyPr vert="horz" lIns="68580" tIns="34290" rIns="68580" bIns="34290" rtlCol="0" anchor="ctr">
            <a:normAutofit/>
          </a:bodyPr>
          <a:lstStyle>
            <a:defPPr>
              <a:defRPr lang="en-US"/>
            </a:defPPr>
            <a:lvl1pPr algn="ctr">
              <a:lnSpc>
                <a:spcPct val="90000"/>
              </a:lnSpc>
              <a:spcBef>
                <a:spcPct val="0"/>
              </a:spcBef>
              <a:buNone/>
              <a:defRPr sz="4400" b="1">
                <a:solidFill>
                  <a:schemeClr val="bg1"/>
                </a:solidFill>
                <a:latin typeface="+mj-lt"/>
                <a:ea typeface="+mj-ea"/>
                <a:cs typeface="+mj-cs"/>
              </a:defRPr>
            </a:lvl1pPr>
          </a:lstStyle>
          <a:p>
            <a:pPr defTabSz="685800"/>
            <a:r>
              <a:rPr lang="en-US" altLang="en-US" sz="3300" dirty="0">
                <a:solidFill>
                  <a:prstClr val="white"/>
                </a:solidFill>
                <a:latin typeface="Calibri Light" panose="020F0302020204030204"/>
              </a:rPr>
              <a:t>Health Care Pathway</a:t>
            </a:r>
          </a:p>
        </p:txBody>
      </p:sp>
      <p:pic>
        <p:nvPicPr>
          <p:cNvPr id="5" name="Picture 4"/>
          <p:cNvPicPr>
            <a:picLocks noChangeAspect="1"/>
          </p:cNvPicPr>
          <p:nvPr/>
        </p:nvPicPr>
        <p:blipFill rotWithShape="1">
          <a:blip r:embed="rId3"/>
          <a:srcRect l="1653" t="10018" r="5774" b="1216"/>
          <a:stretch/>
        </p:blipFill>
        <p:spPr>
          <a:xfrm>
            <a:off x="851585" y="1575633"/>
            <a:ext cx="3157160" cy="4115584"/>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235116" y="2652387"/>
            <a:ext cx="4042611" cy="1985159"/>
          </a:xfrm>
          <a:prstGeom prst="rect">
            <a:avLst/>
          </a:prstGeom>
          <a:solidFill>
            <a:schemeClr val="tx1"/>
          </a:solidFill>
        </p:spPr>
        <p:txBody>
          <a:bodyPr wrap="square" rtlCol="0">
            <a:spAutoFit/>
          </a:bodyPr>
          <a:lstStyle/>
          <a:p>
            <a:pPr defTabSz="685800"/>
            <a:r>
              <a:rPr lang="en-US" b="1" dirty="0">
                <a:solidFill>
                  <a:prstClr val="white"/>
                </a:solidFill>
                <a:latin typeface="Calibri" panose="020F0502020204030204"/>
              </a:rPr>
              <a:t>Career Pathway</a:t>
            </a:r>
          </a:p>
          <a:p>
            <a:pPr marL="214313" indent="-214313" defTabSz="685800">
              <a:buFont typeface="Arial" panose="020B0604020202020204" pitchFamily="34" charset="0"/>
              <a:buChar char="•"/>
            </a:pPr>
            <a:r>
              <a:rPr lang="en-US" sz="1500" dirty="0">
                <a:solidFill>
                  <a:prstClr val="white"/>
                </a:solidFill>
                <a:latin typeface="Calibri" panose="020F0502020204030204"/>
              </a:rPr>
              <a:t>Quick facts on the number of employers and employees and the industry average wage</a:t>
            </a:r>
          </a:p>
          <a:p>
            <a:pPr marL="214313" indent="-214313" defTabSz="685800">
              <a:buFont typeface="Arial" panose="020B0604020202020204" pitchFamily="34" charset="0"/>
              <a:buChar char="•"/>
            </a:pPr>
            <a:r>
              <a:rPr lang="en-US" sz="1500" dirty="0">
                <a:solidFill>
                  <a:prstClr val="white"/>
                </a:solidFill>
                <a:latin typeface="Calibri" panose="020F0502020204030204"/>
              </a:rPr>
              <a:t>Definition of Career Pathways</a:t>
            </a:r>
          </a:p>
          <a:p>
            <a:pPr marL="214313" indent="-214313" defTabSz="685800">
              <a:buFont typeface="Arial" panose="020B0604020202020204" pitchFamily="34" charset="0"/>
              <a:buChar char="•"/>
            </a:pPr>
            <a:r>
              <a:rPr lang="en-US" sz="1500" dirty="0">
                <a:solidFill>
                  <a:prstClr val="white"/>
                </a:solidFill>
                <a:latin typeface="Calibri" panose="020F0502020204030204"/>
              </a:rPr>
              <a:t>Industry-specific information </a:t>
            </a:r>
          </a:p>
          <a:p>
            <a:pPr marL="214313" indent="-214313" defTabSz="685800">
              <a:buFont typeface="Arial" panose="020B0604020202020204" pitchFamily="34" charset="0"/>
              <a:buChar char="•"/>
            </a:pPr>
            <a:r>
              <a:rPr lang="en-US" sz="1500" dirty="0">
                <a:solidFill>
                  <a:prstClr val="white"/>
                </a:solidFill>
                <a:latin typeface="Calibri" panose="020F0502020204030204"/>
              </a:rPr>
              <a:t>Knowledge, skills and abilities for success in the industry</a:t>
            </a:r>
          </a:p>
          <a:p>
            <a:pPr marL="214313" indent="-214313" defTabSz="685800">
              <a:buFont typeface="Arial" panose="020B0604020202020204" pitchFamily="34" charset="0"/>
              <a:buChar char="•"/>
            </a:pPr>
            <a:r>
              <a:rPr lang="en-US" sz="1500" dirty="0">
                <a:solidFill>
                  <a:prstClr val="white"/>
                </a:solidFill>
                <a:latin typeface="Calibri" panose="020F0502020204030204"/>
              </a:rPr>
              <a:t>Employers posting job ads</a:t>
            </a:r>
          </a:p>
        </p:txBody>
      </p:sp>
    </p:spTree>
    <p:extLst>
      <p:ext uri="{BB962C8B-B14F-4D97-AF65-F5344CB8AC3E}">
        <p14:creationId xmlns:p14="http://schemas.microsoft.com/office/powerpoint/2010/main" val="2134249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latin typeface="Arial" panose="020B0604020202020204" pitchFamily="34" charset="0"/>
                <a:cs typeface="Arial" panose="020B0604020202020204" pitchFamily="34" charset="0"/>
              </a:rPr>
              <a:t>Serving Volunteers</a:t>
            </a:r>
            <a:endParaRPr lang="en-US" dirty="0"/>
          </a:p>
        </p:txBody>
      </p:sp>
      <p:sp>
        <p:nvSpPr>
          <p:cNvPr id="3" name="Content Placeholder 2"/>
          <p:cNvSpPr>
            <a:spLocks noGrp="1"/>
          </p:cNvSpPr>
          <p:nvPr>
            <p:ph idx="1"/>
          </p:nvPr>
        </p:nvSpPr>
        <p:spPr/>
        <p:txBody>
          <a:bodyPr/>
          <a:lstStyle/>
          <a:p>
            <a:pPr marL="678942" lvl="1" indent="-285750">
              <a:buClr>
                <a:srgbClr val="0F6FC6"/>
              </a:buClr>
              <a:buFont typeface="Wingdings" panose="05000000000000000000" pitchFamily="2" charset="2"/>
              <a:buChar char="q"/>
            </a:pPr>
            <a:r>
              <a:rPr lang="en-US" sz="3200" dirty="0">
                <a:latin typeface="Arial" panose="020B0604020202020204" pitchFamily="34" charset="0"/>
                <a:cs typeface="Arial" panose="020B0604020202020204" pitchFamily="34" charset="0"/>
              </a:rPr>
              <a:t>Enter into </a:t>
            </a:r>
            <a:r>
              <a:rPr lang="en-US" sz="3200" dirty="0" err="1">
                <a:latin typeface="Arial" panose="020B0604020202020204" pitchFamily="34" charset="0"/>
                <a:cs typeface="Arial" panose="020B0604020202020204" pitchFamily="34" charset="0"/>
              </a:rPr>
              <a:t>MoJobs</a:t>
            </a:r>
            <a:r>
              <a:rPr lang="en-US" sz="3200" dirty="0">
                <a:latin typeface="Arial" panose="020B0604020202020204" pitchFamily="34" charset="0"/>
                <a:cs typeface="Arial" panose="020B0604020202020204" pitchFamily="34" charset="0"/>
              </a:rPr>
              <a:t> using eligible components</a:t>
            </a:r>
            <a:endParaRPr lang="en-US" sz="3200" dirty="0">
              <a:solidFill>
                <a:prstClr val="black"/>
              </a:solidFill>
              <a:latin typeface="Arial" panose="020B0604020202020204" pitchFamily="34" charset="0"/>
              <a:cs typeface="Arial" panose="020B0604020202020204" pitchFamily="34" charset="0"/>
            </a:endParaRPr>
          </a:p>
          <a:p>
            <a:pPr marL="678942" lvl="1" indent="-285750">
              <a:buClr>
                <a:srgbClr val="0F6FC6"/>
              </a:buClr>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May </a:t>
            </a:r>
            <a:r>
              <a:rPr lang="en-US" sz="3200" dirty="0">
                <a:latin typeface="Arial" panose="020B0604020202020204" pitchFamily="34" charset="0"/>
                <a:cs typeface="Arial" panose="020B0604020202020204" pitchFamily="34" charset="0"/>
              </a:rPr>
              <a:t>enroll or withdraw at any time</a:t>
            </a:r>
          </a:p>
          <a:p>
            <a:pPr marL="678942" lvl="1" indent="-285750">
              <a:buClr>
                <a:srgbClr val="0F6FC6"/>
              </a:buClr>
              <a:buFont typeface="Wingdings" panose="05000000000000000000" pitchFamily="2" charset="2"/>
              <a:buChar char="q"/>
            </a:pPr>
            <a:r>
              <a:rPr lang="en-US" sz="3200" dirty="0">
                <a:latin typeface="Arial" panose="020B0604020202020204" pitchFamily="34" charset="0"/>
                <a:cs typeface="Arial" panose="020B0604020202020204" pitchFamily="34" charset="0"/>
              </a:rPr>
              <a:t>Must transmit employment verification to FSD</a:t>
            </a:r>
          </a:p>
          <a:p>
            <a:endParaRPr lang="en-US" dirty="0"/>
          </a:p>
        </p:txBody>
      </p:sp>
      <p:sp>
        <p:nvSpPr>
          <p:cNvPr id="4" name="Slide Number Placeholder 3"/>
          <p:cNvSpPr>
            <a:spLocks noGrp="1"/>
          </p:cNvSpPr>
          <p:nvPr>
            <p:ph type="sldNum" sz="quarter" idx="12"/>
          </p:nvPr>
        </p:nvSpPr>
        <p:spPr/>
        <p:txBody>
          <a:bodyPr/>
          <a:lstStyle/>
          <a:p>
            <a:fld id="{A41F16BE-F774-4195-85A3-C48F906DEB14}" type="slidenum">
              <a:rPr lang="en-US" smtClean="0"/>
              <a:t>7</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5548313"/>
            <a:ext cx="243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034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857250"/>
            <a:ext cx="9144000" cy="857250"/>
          </a:xfrm>
          <a:prstGeom prst="rect">
            <a:avLst/>
          </a:prstGeom>
          <a:solidFill>
            <a:schemeClr val="accent1">
              <a:lumMod val="50000"/>
            </a:schemeClr>
          </a:solidFill>
          <a:ln>
            <a:solidFill>
              <a:schemeClr val="accent1">
                <a:lumMod val="50000"/>
              </a:schemeClr>
            </a:solidFill>
          </a:ln>
        </p:spPr>
        <p:txBody>
          <a:bodyPr vert="horz" lIns="68580" tIns="34290" rIns="68580" bIns="34290" rtlCol="0" anchor="ctr">
            <a:normAutofit/>
          </a:bodyPr>
          <a:lstStyle>
            <a:defPPr>
              <a:defRPr lang="en-US"/>
            </a:defPPr>
            <a:lvl1pPr algn="ctr">
              <a:lnSpc>
                <a:spcPct val="90000"/>
              </a:lnSpc>
              <a:spcBef>
                <a:spcPct val="0"/>
              </a:spcBef>
              <a:buNone/>
              <a:defRPr sz="4400" b="1">
                <a:solidFill>
                  <a:schemeClr val="bg1"/>
                </a:solidFill>
                <a:latin typeface="+mj-lt"/>
                <a:ea typeface="+mj-ea"/>
                <a:cs typeface="+mj-cs"/>
              </a:defRPr>
            </a:lvl1pPr>
          </a:lstStyle>
          <a:p>
            <a:pPr defTabSz="685800"/>
            <a:r>
              <a:rPr lang="en-US" altLang="en-US" sz="3300" dirty="0">
                <a:solidFill>
                  <a:prstClr val="white"/>
                </a:solidFill>
                <a:latin typeface="Calibri Light" panose="020F0302020204030204"/>
              </a:rPr>
              <a:t>Health Care Pathway</a:t>
            </a:r>
          </a:p>
        </p:txBody>
      </p:sp>
      <p:pic>
        <p:nvPicPr>
          <p:cNvPr id="4" name="Picture 3"/>
          <p:cNvPicPr>
            <a:picLocks noChangeAspect="1"/>
          </p:cNvPicPr>
          <p:nvPr/>
        </p:nvPicPr>
        <p:blipFill rotWithShape="1">
          <a:blip r:embed="rId3"/>
          <a:srcRect l="1995" t="10424" r="5432" b="812"/>
          <a:stretch/>
        </p:blipFill>
        <p:spPr>
          <a:xfrm>
            <a:off x="5269832" y="1630889"/>
            <a:ext cx="3157160" cy="411558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77517" y="2938474"/>
            <a:ext cx="4367463" cy="1523494"/>
          </a:xfrm>
          <a:prstGeom prst="rect">
            <a:avLst/>
          </a:prstGeom>
          <a:solidFill>
            <a:schemeClr val="tx1"/>
          </a:solidFill>
        </p:spPr>
        <p:txBody>
          <a:bodyPr wrap="square" rtlCol="0">
            <a:spAutoFit/>
          </a:bodyPr>
          <a:lstStyle/>
          <a:p>
            <a:pPr defTabSz="685800"/>
            <a:r>
              <a:rPr lang="en-US" b="1" dirty="0">
                <a:solidFill>
                  <a:prstClr val="white"/>
                </a:solidFill>
                <a:latin typeface="Calibri" panose="020F0502020204030204"/>
              </a:rPr>
              <a:t>Career Pathway</a:t>
            </a:r>
          </a:p>
          <a:p>
            <a:pPr marL="214313" indent="-214313" defTabSz="685800">
              <a:buFont typeface="Arial" panose="020B0604020202020204" pitchFamily="34" charset="0"/>
              <a:buChar char="•"/>
            </a:pPr>
            <a:r>
              <a:rPr lang="en-US" sz="1500" dirty="0">
                <a:solidFill>
                  <a:prstClr val="white"/>
                </a:solidFill>
                <a:latin typeface="Calibri" panose="020F0502020204030204"/>
              </a:rPr>
              <a:t>Career paths mapped for options within industry</a:t>
            </a:r>
          </a:p>
          <a:p>
            <a:pPr marL="214313" indent="-214313" defTabSz="685800">
              <a:buFont typeface="Arial" panose="020B0604020202020204" pitchFamily="34" charset="0"/>
              <a:buChar char="•"/>
            </a:pPr>
            <a:r>
              <a:rPr lang="en-US" sz="1500" dirty="0">
                <a:solidFill>
                  <a:prstClr val="white"/>
                </a:solidFill>
                <a:latin typeface="Calibri" panose="020F0502020204030204"/>
              </a:rPr>
              <a:t>Occupations in Now, Next and Later categories</a:t>
            </a:r>
          </a:p>
          <a:p>
            <a:pPr marL="214313" indent="-214313" defTabSz="685800">
              <a:buFont typeface="Arial" panose="020B0604020202020204" pitchFamily="34" charset="0"/>
              <a:buChar char="•"/>
            </a:pPr>
            <a:r>
              <a:rPr lang="en-US" sz="1500" dirty="0">
                <a:solidFill>
                  <a:prstClr val="white"/>
                </a:solidFill>
                <a:latin typeface="Calibri" panose="020F0502020204030204"/>
              </a:rPr>
              <a:t>Entry and average wages listed for jobs</a:t>
            </a:r>
          </a:p>
          <a:p>
            <a:pPr marL="214313" indent="-214313" defTabSz="685800">
              <a:buFont typeface="Arial" panose="020B0604020202020204" pitchFamily="34" charset="0"/>
              <a:buChar char="•"/>
            </a:pPr>
            <a:r>
              <a:rPr lang="en-US" sz="1500" dirty="0">
                <a:solidFill>
                  <a:prstClr val="white"/>
                </a:solidFill>
                <a:latin typeface="Calibri" panose="020F0502020204030204"/>
              </a:rPr>
              <a:t>Degrees and certificates specific to occupation levels listed</a:t>
            </a:r>
          </a:p>
        </p:txBody>
      </p:sp>
    </p:spTree>
    <p:extLst>
      <p:ext uri="{BB962C8B-B14F-4D97-AF65-F5344CB8AC3E}">
        <p14:creationId xmlns:p14="http://schemas.microsoft.com/office/powerpoint/2010/main" val="40295795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57250"/>
            <a:ext cx="9144000" cy="857250"/>
          </a:xfrm>
          <a:prstGeom prst="rect">
            <a:avLst/>
          </a:prstGeom>
          <a:solidFill>
            <a:schemeClr val="accent1">
              <a:lumMod val="50000"/>
            </a:schemeClr>
          </a:solidFill>
          <a:ln>
            <a:solidFill>
              <a:schemeClr val="accent1">
                <a:lumMod val="50000"/>
              </a:schemeClr>
            </a:solidFill>
          </a:ln>
        </p:spPr>
        <p:txBody>
          <a:bodyPr vert="horz" lIns="68580" tIns="34290" rIns="68580" bIns="34290" rtlCol="0" anchor="ctr">
            <a:normAutofit/>
          </a:bodyPr>
          <a:lstStyle>
            <a:defPPr>
              <a:defRPr lang="en-US"/>
            </a:defPPr>
            <a:lvl1pPr algn="ctr">
              <a:lnSpc>
                <a:spcPct val="90000"/>
              </a:lnSpc>
              <a:spcBef>
                <a:spcPct val="0"/>
              </a:spcBef>
              <a:buNone/>
              <a:defRPr sz="4400" b="1">
                <a:solidFill>
                  <a:schemeClr val="bg1"/>
                </a:solidFill>
                <a:latin typeface="+mj-lt"/>
                <a:ea typeface="+mj-ea"/>
                <a:cs typeface="+mj-cs"/>
              </a:defRPr>
            </a:lvl1pPr>
          </a:lstStyle>
          <a:p>
            <a:pPr defTabSz="685800"/>
            <a:r>
              <a:rPr lang="en-US" altLang="en-US" sz="3300" dirty="0">
                <a:solidFill>
                  <a:prstClr val="white"/>
                </a:solidFill>
                <a:latin typeface="Calibri Light" panose="020F0302020204030204"/>
              </a:rPr>
              <a:t>Other Resources</a:t>
            </a:r>
          </a:p>
        </p:txBody>
      </p:sp>
      <p:sp>
        <p:nvSpPr>
          <p:cNvPr id="3" name="TextBox 2"/>
          <p:cNvSpPr txBox="1"/>
          <p:nvPr/>
        </p:nvSpPr>
        <p:spPr>
          <a:xfrm>
            <a:off x="378785" y="2181002"/>
            <a:ext cx="8386430" cy="3624069"/>
          </a:xfrm>
          <a:prstGeom prst="rect">
            <a:avLst/>
          </a:prstGeom>
          <a:noFill/>
        </p:spPr>
        <p:txBody>
          <a:bodyPr wrap="square" rtlCol="0">
            <a:spAutoFit/>
          </a:bodyPr>
          <a:lstStyle/>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hlinkClick r:id="rId3"/>
              </a:rPr>
              <a:t>Labor Supply and Demand Analysis</a:t>
            </a:r>
            <a:endParaRPr lang="en-US" sz="2400" dirty="0">
              <a:solidFill>
                <a:prstClr val="black"/>
              </a:solidFill>
              <a:latin typeface="Calibri" panose="020F0502020204030204" pitchFamily="34" charset="0"/>
            </a:endParaRPr>
          </a:p>
          <a:p>
            <a:pPr marL="557213" lvl="1" indent="-214313" defTabSz="685800">
              <a:buFont typeface="Arial" panose="020B0604020202020204" pitchFamily="34" charset="0"/>
              <a:buChar char="•"/>
            </a:pPr>
            <a:r>
              <a:rPr lang="en-US" sz="2400" dirty="0">
                <a:solidFill>
                  <a:prstClr val="black"/>
                </a:solidFill>
                <a:latin typeface="Calibri" panose="020F0502020204030204" pitchFamily="34" charset="0"/>
              </a:rPr>
              <a:t>Compares job ads (demand) to jobseekers in jobs.mo (supply)</a:t>
            </a: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hlinkClick r:id="rId4"/>
              </a:rPr>
              <a:t>Closing the Labor Supply and Demand Gap</a:t>
            </a:r>
            <a:endParaRPr lang="en-US" sz="2400" dirty="0">
              <a:solidFill>
                <a:prstClr val="black"/>
              </a:solidFill>
              <a:latin typeface="Calibri" panose="020F0502020204030204" pitchFamily="34" charset="0"/>
            </a:endParaRPr>
          </a:p>
          <a:p>
            <a:pPr marL="557213" lvl="1" indent="-214313" defTabSz="685800">
              <a:buFont typeface="Arial" panose="020B0604020202020204" pitchFamily="34" charset="0"/>
              <a:buChar char="•"/>
            </a:pPr>
            <a:r>
              <a:rPr lang="en-US" sz="2400" dirty="0">
                <a:solidFill>
                  <a:prstClr val="black"/>
                </a:solidFill>
                <a:latin typeface="Calibri" panose="020F0502020204030204" pitchFamily="34" charset="0"/>
              </a:rPr>
              <a:t>Highlights opportunities for persons looking for potential careers</a:t>
            </a:r>
          </a:p>
          <a:p>
            <a:pPr marL="214313" indent="-214313" defTabSz="685800">
              <a:buFont typeface="Arial" panose="020B0604020202020204" pitchFamily="34" charset="0"/>
              <a:buChar char="•"/>
            </a:pPr>
            <a:r>
              <a:rPr lang="en-US" sz="2400" dirty="0">
                <a:solidFill>
                  <a:prstClr val="black"/>
                </a:solidFill>
                <a:latin typeface="Calibri" panose="020F0502020204030204" pitchFamily="34" charset="0"/>
              </a:rPr>
              <a:t>Workforce Studies</a:t>
            </a:r>
          </a:p>
          <a:p>
            <a:pPr marL="557213" lvl="1" indent="-214313" defTabSz="685800">
              <a:buFont typeface="Arial" panose="020B0604020202020204" pitchFamily="34" charset="0"/>
              <a:buChar char="•"/>
            </a:pPr>
            <a:r>
              <a:rPr lang="en-US" sz="2400" dirty="0">
                <a:solidFill>
                  <a:prstClr val="black"/>
                </a:solidFill>
                <a:latin typeface="Calibri" panose="020F0502020204030204" pitchFamily="34" charset="0"/>
                <a:hlinkClick r:id="rId5"/>
              </a:rPr>
              <a:t>Customer Service Careers</a:t>
            </a:r>
            <a:endParaRPr lang="en-US" sz="2400" dirty="0">
              <a:solidFill>
                <a:prstClr val="black"/>
              </a:solidFill>
              <a:latin typeface="Calibri" panose="020F0502020204030204" pitchFamily="34" charset="0"/>
            </a:endParaRPr>
          </a:p>
          <a:p>
            <a:pPr marL="557213" lvl="1" indent="-214313" defTabSz="685800">
              <a:buFont typeface="Arial" panose="020B0604020202020204" pitchFamily="34" charset="0"/>
              <a:buChar char="•"/>
            </a:pPr>
            <a:r>
              <a:rPr lang="en-US" sz="2400" dirty="0">
                <a:solidFill>
                  <a:prstClr val="black"/>
                </a:solidFill>
                <a:latin typeface="Calibri" panose="020F0502020204030204" pitchFamily="34" charset="0"/>
                <a:hlinkClick r:id="rId6"/>
              </a:rPr>
              <a:t>Programming Languages</a:t>
            </a:r>
            <a:endParaRPr lang="en-US" sz="2400" dirty="0">
              <a:solidFill>
                <a:prstClr val="black"/>
              </a:solidFill>
              <a:latin typeface="Calibri" panose="020F0502020204030204" pitchFamily="34" charset="0"/>
            </a:endParaRPr>
          </a:p>
          <a:p>
            <a:pPr marL="557213" lvl="1" indent="-214313" defTabSz="685800">
              <a:buFont typeface="Arial" panose="020B0604020202020204" pitchFamily="34" charset="0"/>
              <a:buChar char="•"/>
            </a:pPr>
            <a:endParaRPr lang="en-US" sz="2400" dirty="0">
              <a:solidFill>
                <a:prstClr val="black"/>
              </a:solidFill>
              <a:latin typeface="Calibri" panose="020F0502020204030204" pitchFamily="34" charset="0"/>
            </a:endParaRPr>
          </a:p>
          <a:p>
            <a:pPr marL="214313" indent="-214313" defTabSz="685800">
              <a:buFont typeface="Arial" panose="020B0604020202020204" pitchFamily="34" charset="0"/>
              <a:buChar char="•"/>
            </a:pP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380982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ctr"/>
            <a:r>
              <a:rPr lang="en-US" sz="5400" dirty="0" smtClean="0">
                <a:latin typeface="Arial" panose="020B0604020202020204" pitchFamily="34" charset="0"/>
                <a:cs typeface="Arial" panose="020B0604020202020204" pitchFamily="34" charset="0"/>
              </a:rPr>
              <a:t>FSD Programs &amp; Services</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buFont typeface="Wingdings" panose="05000000000000000000" pitchFamily="2" charset="2"/>
              <a:buChar char="q"/>
            </a:pPr>
            <a:endParaRPr lang="en-US" sz="2000" dirty="0" smtClean="0"/>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Child Support – </a:t>
            </a:r>
          </a:p>
          <a:p>
            <a:pPr>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Temporary Assistance – (TA)</a:t>
            </a:r>
          </a:p>
          <a:p>
            <a:pPr marL="342900" lvl="1" indent="-342900">
              <a:buClr>
                <a:schemeClr val="accent3"/>
              </a:buClr>
              <a:buSzPct val="950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Missouri </a:t>
            </a:r>
            <a:r>
              <a:rPr lang="en-US" sz="2000" dirty="0">
                <a:latin typeface="Arial" panose="020B0604020202020204" pitchFamily="34" charset="0"/>
                <a:cs typeface="Arial" panose="020B0604020202020204" pitchFamily="34" charset="0"/>
              </a:rPr>
              <a:t>Work Assistance </a:t>
            </a:r>
            <a:r>
              <a:rPr lang="en-US" sz="2000" dirty="0" smtClean="0">
                <a:latin typeface="Arial" panose="020B0604020202020204" pitchFamily="34" charset="0"/>
                <a:cs typeface="Arial" panose="020B0604020202020204" pitchFamily="34" charset="0"/>
              </a:rPr>
              <a:t>– (MWA)</a:t>
            </a:r>
          </a:p>
          <a:p>
            <a:pPr marL="342900" lvl="1" indent="-342900">
              <a:buClr>
                <a:schemeClr val="accent3"/>
              </a:buClr>
              <a:buSzPct val="950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Mo </a:t>
            </a:r>
            <a:r>
              <a:rPr lang="en-US" sz="2000" dirty="0">
                <a:latin typeface="Arial" panose="020B0604020202020204" pitchFamily="34" charset="0"/>
                <a:cs typeface="Arial" panose="020B0604020202020204" pitchFamily="34" charset="0"/>
              </a:rPr>
              <a:t>HealthNet </a:t>
            </a:r>
            <a:r>
              <a:rPr lang="en-US" sz="2000" dirty="0" smtClean="0">
                <a:latin typeface="Arial" panose="020B0604020202020204" pitchFamily="34" charset="0"/>
                <a:cs typeface="Arial" panose="020B0604020202020204" pitchFamily="34" charset="0"/>
              </a:rPr>
              <a:t>– (MHN) </a:t>
            </a:r>
          </a:p>
          <a:p>
            <a:pPr marL="342900" lvl="1" indent="-342900">
              <a:buClr>
                <a:schemeClr val="accent3"/>
              </a:buClr>
              <a:buSzPct val="95000"/>
              <a:buFont typeface="Wingdings" panose="05000000000000000000" pitchFamily="2" charset="2"/>
              <a:buChar char="q"/>
            </a:pPr>
            <a:r>
              <a:rPr lang="en-US" sz="2000" dirty="0">
                <a:latin typeface="Arial" panose="020B0604020202020204" pitchFamily="34" charset="0"/>
                <a:cs typeface="Arial" panose="020B0604020202020204" pitchFamily="34" charset="0"/>
              </a:rPr>
              <a:t>Rehabilitation Services for the Blind – (RSB)</a:t>
            </a:r>
          </a:p>
          <a:p>
            <a:pPr marL="342900" lvl="1" indent="-342900">
              <a:buClr>
                <a:schemeClr val="accent3"/>
              </a:buClr>
              <a:buSzPct val="95000"/>
              <a:buFont typeface="Wingdings" panose="05000000000000000000" pitchFamily="2" charset="2"/>
              <a:buChar char="q"/>
            </a:pPr>
            <a:r>
              <a:rPr lang="en-US" sz="2000" dirty="0">
                <a:latin typeface="Arial" panose="020B0604020202020204" pitchFamily="34" charset="0"/>
                <a:cs typeface="Arial" panose="020B0604020202020204" pitchFamily="34" charset="0"/>
              </a:rPr>
              <a:t>Healthcare Industry Training and Education - (HITE) </a:t>
            </a:r>
          </a:p>
          <a:p>
            <a:pPr marL="342900" lvl="1" indent="-342900">
              <a:buClr>
                <a:schemeClr val="accent3"/>
              </a:buClr>
              <a:buSzPct val="95000"/>
              <a:buFont typeface="Wingdings" panose="05000000000000000000" pitchFamily="2" charset="2"/>
              <a:buChar char="q"/>
            </a:pPr>
            <a:r>
              <a:rPr lang="en-US" sz="2000" dirty="0">
                <a:latin typeface="Arial" panose="020B0604020202020204" pitchFamily="34" charset="0"/>
                <a:cs typeface="Arial" panose="020B0604020202020204" pitchFamily="34" charset="0"/>
              </a:rPr>
              <a:t>Low Income Home Energy Assistance Program - (LIHEAP</a:t>
            </a:r>
            <a:r>
              <a:rPr lang="en-US" sz="2000" dirty="0" smtClean="0">
                <a:latin typeface="Arial" panose="020B0604020202020204" pitchFamily="34" charset="0"/>
                <a:cs typeface="Arial" panose="020B0604020202020204" pitchFamily="34" charset="0"/>
              </a:rPr>
              <a:t>)</a:t>
            </a:r>
          </a:p>
          <a:p>
            <a:pPr marL="342900" lvl="1" indent="-342900">
              <a:buClr>
                <a:schemeClr val="accent3"/>
              </a:buClr>
              <a:buSzPct val="95000"/>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Community Services Block Grant (CSBG)  </a:t>
            </a:r>
            <a:endParaRPr lang="en-US" sz="2000" dirty="0">
              <a:latin typeface="Arial" panose="020B0604020202020204" pitchFamily="34" charset="0"/>
              <a:cs typeface="Arial" panose="020B0604020202020204" pitchFamily="34" charset="0"/>
            </a:endParaRPr>
          </a:p>
          <a:p>
            <a:pPr marL="342900" lvl="1" indent="-342900">
              <a:buClr>
                <a:schemeClr val="accent3"/>
              </a:buClr>
              <a:buSzPct val="95000"/>
              <a:buFont typeface="Wingdings" panose="05000000000000000000" pitchFamily="2" charset="2"/>
              <a:buChar char="q"/>
            </a:pPr>
            <a:endParaRPr lang="en-US" sz="2000" dirty="0" smtClean="0">
              <a:latin typeface="Arial" panose="020B0604020202020204" pitchFamily="34" charset="0"/>
              <a:cs typeface="Arial" panose="020B0604020202020204" pitchFamily="34" charset="0"/>
            </a:endParaRPr>
          </a:p>
          <a:p>
            <a:pPr marL="0" lvl="1" indent="0">
              <a:buClr>
                <a:schemeClr val="accent3"/>
              </a:buClr>
              <a:buSzPct val="95000"/>
              <a:buNone/>
            </a:pPr>
            <a:endParaRPr lang="en-US" sz="1800" dirty="0"/>
          </a:p>
          <a:p>
            <a:pPr>
              <a:buFont typeface="Wingdings" panose="05000000000000000000" pitchFamily="2" charset="2"/>
              <a:buChar char="q"/>
            </a:pPr>
            <a:endParaRPr lang="en-US" sz="1800" dirty="0" smtClean="0"/>
          </a:p>
          <a:p>
            <a:endParaRPr lang="en-US" dirty="0"/>
          </a:p>
        </p:txBody>
      </p:sp>
      <p:sp>
        <p:nvSpPr>
          <p:cNvPr id="5" name="Slide Number Placeholder 4"/>
          <p:cNvSpPr>
            <a:spLocks noGrp="1"/>
          </p:cNvSpPr>
          <p:nvPr>
            <p:ph type="sldNum" sz="quarter" idx="12"/>
          </p:nvPr>
        </p:nvSpPr>
        <p:spPr/>
        <p:txBody>
          <a:bodyPr/>
          <a:lstStyle/>
          <a:p>
            <a:fld id="{A41F16BE-F774-4195-85A3-C48F906DEB14}" type="slidenum">
              <a:rPr lang="en-US" smtClean="0"/>
              <a:t>72</a:t>
            </a:fld>
            <a:endParaRPr lang="en-US" dirty="0"/>
          </a:p>
        </p:txBody>
      </p:sp>
    </p:spTree>
    <p:extLst>
      <p:ext uri="{BB962C8B-B14F-4D97-AF65-F5344CB8AC3E}">
        <p14:creationId xmlns:p14="http://schemas.microsoft.com/office/powerpoint/2010/main" val="225364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640080"/>
            <a:ext cx="8229600" cy="1066800"/>
          </a:xfrm>
        </p:spPr>
        <p:txBody>
          <a:bodyPr>
            <a:noAutofit/>
          </a:bodyPr>
          <a:lstStyle/>
          <a:p>
            <a:pPr algn="ctr"/>
            <a:r>
              <a:rPr lang="en-US" sz="6000" dirty="0" smtClean="0">
                <a:latin typeface="Arial" panose="020B0604020202020204" pitchFamily="34" charset="0"/>
                <a:cs typeface="Arial" panose="020B0604020202020204" pitchFamily="34" charset="0"/>
              </a:rPr>
              <a:t>CONTACT FSD</a:t>
            </a:r>
            <a:endParaRPr lang="en-US" sz="6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endParaRPr lang="en-US" sz="2400" dirty="0" smtClean="0"/>
          </a:p>
          <a:p>
            <a:pPr marL="342900" lvl="1" indent="-342900">
              <a:buClr>
                <a:schemeClr val="accent3"/>
              </a:buClr>
              <a:buSzPct val="95000"/>
              <a:buFont typeface="Wingdings" panose="05000000000000000000" pitchFamily="2" charset="2"/>
              <a:buChar char="q"/>
            </a:pPr>
            <a:r>
              <a:rPr lang="en-US" dirty="0" smtClean="0">
                <a:latin typeface="Arial" panose="020B0604020202020204" pitchFamily="34" charset="0"/>
                <a:cs typeface="Arial" panose="020B0604020202020204" pitchFamily="34" charset="0"/>
              </a:rPr>
              <a:t>Participants </a:t>
            </a:r>
            <a:r>
              <a:rPr lang="en-US" dirty="0">
                <a:latin typeface="Arial" panose="020B0604020202020204" pitchFamily="34" charset="0"/>
                <a:cs typeface="Arial" panose="020B0604020202020204" pitchFamily="34" charset="0"/>
              </a:rPr>
              <a:t>with questions on eligibility or requirements to receive benefits should be directed to </a:t>
            </a:r>
            <a:r>
              <a:rPr lang="en-US" dirty="0">
                <a:latin typeface="Arial" panose="020B0604020202020204" pitchFamily="34" charset="0"/>
                <a:cs typeface="Arial" panose="020B0604020202020204" pitchFamily="34" charset="0"/>
                <a:hlinkClick r:id="rId3"/>
              </a:rPr>
              <a:t>http://mydss.mo.gov</a:t>
            </a:r>
            <a:r>
              <a:rPr lang="en-US" dirty="0" smtClean="0">
                <a:latin typeface="Arial" panose="020B0604020202020204" pitchFamily="34" charset="0"/>
                <a:cs typeface="Arial" panose="020B0604020202020204" pitchFamily="34" charset="0"/>
                <a:hlinkClick r:id="rId3"/>
              </a:rPr>
              <a:t>/</a:t>
            </a:r>
            <a:r>
              <a:rPr lang="en-US" dirty="0" smtClean="0">
                <a:latin typeface="Arial" panose="020B0604020202020204" pitchFamily="34" charset="0"/>
                <a:cs typeface="Arial" panose="020B0604020202020204" pitchFamily="34" charset="0"/>
              </a:rPr>
              <a:t>, the FSD Call Center at 1-855-FSD-INFO (855-373-4636) or local FSD Resource Center.  </a:t>
            </a:r>
          </a:p>
          <a:p>
            <a:pPr marL="0" lvl="1" indent="0">
              <a:buClr>
                <a:schemeClr val="accent3"/>
              </a:buClr>
              <a:buSzPct val="95000"/>
              <a:buNone/>
            </a:pPr>
            <a:endParaRPr lang="en-US" dirty="0" smtClean="0">
              <a:latin typeface="Arial" panose="020B0604020202020204" pitchFamily="34" charset="0"/>
              <a:cs typeface="Arial" panose="020B0604020202020204" pitchFamily="34" charset="0"/>
            </a:endParaRPr>
          </a:p>
          <a:p>
            <a:pPr marL="342900" lvl="1" indent="-342900">
              <a:buClr>
                <a:schemeClr val="accent3"/>
              </a:buClr>
              <a:buSzPct val="95000"/>
              <a:buFont typeface="Wingdings" panose="05000000000000000000" pitchFamily="2" charset="2"/>
              <a:buChar char="q"/>
            </a:pPr>
            <a:r>
              <a:rPr lang="en-US" dirty="0" smtClean="0">
                <a:latin typeface="Arial" panose="020B0604020202020204" pitchFamily="34" charset="0"/>
                <a:cs typeface="Arial" panose="020B0604020202020204" pitchFamily="34" charset="0"/>
              </a:rPr>
              <a:t>Resource Centers can </a:t>
            </a:r>
            <a:r>
              <a:rPr lang="en-US" dirty="0">
                <a:latin typeface="Arial" panose="020B0604020202020204" pitchFamily="34" charset="0"/>
                <a:cs typeface="Arial" panose="020B0604020202020204" pitchFamily="34" charset="0"/>
              </a:rPr>
              <a:t>be found at: </a:t>
            </a:r>
            <a:r>
              <a:rPr lang="en-US" dirty="0">
                <a:solidFill>
                  <a:schemeClr val="accent1">
                    <a:lumMod val="40000"/>
                    <a:lumOff val="60000"/>
                  </a:schemeClr>
                </a:solidFill>
                <a:latin typeface="Arial" panose="020B0604020202020204" pitchFamily="34" charset="0"/>
                <a:cs typeface="Arial" panose="020B0604020202020204" pitchFamily="34" charset="0"/>
                <a:hlinkClick r:id="rId4"/>
              </a:rPr>
              <a:t>http://dss.mo.gov/offices.htm</a:t>
            </a:r>
            <a:r>
              <a:rPr lang="en-US"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5105400"/>
            <a:ext cx="243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A41F16BE-F774-4195-85A3-C48F906DEB14}" type="slidenum">
              <a:rPr lang="en-US" smtClean="0"/>
              <a:t>73</a:t>
            </a:fld>
            <a:endParaRPr lang="en-US" dirty="0"/>
          </a:p>
        </p:txBody>
      </p:sp>
    </p:spTree>
    <p:extLst>
      <p:ext uri="{BB962C8B-B14F-4D97-AF65-F5344CB8AC3E}">
        <p14:creationId xmlns:p14="http://schemas.microsoft.com/office/powerpoint/2010/main" val="272546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752600"/>
          </a:xfrm>
        </p:spPr>
        <p:txBody>
          <a:bodyPr>
            <a:noAutofit/>
          </a:bodyPr>
          <a:lstStyle/>
          <a:p>
            <a:pPr algn="ctr"/>
            <a:r>
              <a:rPr lang="en-US" sz="5400" dirty="0" smtClean="0">
                <a:latin typeface="Arial" panose="020B0604020202020204" pitchFamily="34" charset="0"/>
                <a:cs typeface="Arial" panose="020B0604020202020204" pitchFamily="34" charset="0"/>
              </a:rPr>
              <a:t>FSD SkillUP Staff Contact</a:t>
            </a:r>
            <a:endParaRPr lang="en-US" sz="5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marL="0" indent="0">
              <a:buNone/>
            </a:pPr>
            <a:endParaRPr lang="en-US" dirty="0" smtClean="0">
              <a:latin typeface="Arial" panose="020B0604020202020204" pitchFamily="34" charset="0"/>
              <a:cs typeface="Arial" panose="020B0604020202020204" pitchFamily="34" charset="0"/>
              <a:hlinkClick r:id="rId3"/>
            </a:endParaRPr>
          </a:p>
          <a:p>
            <a:pPr marL="0" indent="0" algn="ctr">
              <a:buNone/>
            </a:pPr>
            <a:r>
              <a:rPr lang="en-US" sz="4000" dirty="0" smtClean="0">
                <a:hlinkClick r:id="rId3"/>
              </a:rPr>
              <a:t>SkillUP.Missouri@dss.mo.gov</a:t>
            </a:r>
            <a:r>
              <a:rPr lang="en-US" dirty="0" smtClean="0"/>
              <a:t>   </a:t>
            </a:r>
            <a:endParaRPr lang="en-US" sz="2000"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5105400"/>
            <a:ext cx="2438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A41F16BE-F774-4195-85A3-C48F906DEB14}" type="slidenum">
              <a:rPr lang="en-US" smtClean="0"/>
              <a:t>74</a:t>
            </a:fld>
            <a:endParaRPr lang="en-US" dirty="0"/>
          </a:p>
        </p:txBody>
      </p:sp>
    </p:spTree>
    <p:extLst>
      <p:ext uri="{BB962C8B-B14F-4D97-AF65-F5344CB8AC3E}">
        <p14:creationId xmlns:p14="http://schemas.microsoft.com/office/powerpoint/2010/main" val="23481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ritannic Bold" panose="020B0903060703020204" pitchFamily="34" charset="0"/>
              </a:rPr>
              <a:t>Resources</a:t>
            </a:r>
            <a:endParaRPr lang="en-US" dirty="0">
              <a:latin typeface="Britannic Bold" panose="020B0903060703020204" pitchFamily="34" charset="0"/>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 </a:t>
            </a:r>
            <a:endParaRPr lang="en-US" dirty="0"/>
          </a:p>
          <a:p>
            <a:pPr lvl="0"/>
            <a:r>
              <a:rPr lang="en-US" dirty="0" err="1"/>
              <a:t>SkillUP</a:t>
            </a:r>
            <a:r>
              <a:rPr lang="en-US" dirty="0"/>
              <a:t> website:  </a:t>
            </a:r>
            <a:r>
              <a:rPr lang="en-US" u="sng" dirty="0" err="1">
                <a:hlinkClick r:id="rId3"/>
              </a:rPr>
              <a:t>SkillUP</a:t>
            </a:r>
            <a:endParaRPr lang="en-US" dirty="0"/>
          </a:p>
          <a:p>
            <a:pPr lvl="0"/>
            <a:r>
              <a:rPr lang="en-US" dirty="0"/>
              <a:t>FNS E&amp;T Toolkit:  </a:t>
            </a:r>
            <a:r>
              <a:rPr lang="en-US" u="sng" dirty="0">
                <a:hlinkClick r:id="rId4"/>
              </a:rPr>
              <a:t>http://www.fns.usda.gov/sites/default/files/ET_Toolkit_2013.pdf</a:t>
            </a:r>
            <a:endParaRPr lang="en-US" dirty="0"/>
          </a:p>
          <a:p>
            <a:pPr lvl="0"/>
            <a:r>
              <a:rPr lang="en-US" dirty="0"/>
              <a:t>Family Support Division website:  </a:t>
            </a:r>
            <a:r>
              <a:rPr lang="en-US" u="sng" dirty="0">
                <a:hlinkClick r:id="rId5"/>
              </a:rPr>
              <a:t>http://dss.mo.gov/fsd/</a:t>
            </a:r>
            <a:endParaRPr lang="en-US" dirty="0"/>
          </a:p>
          <a:p>
            <a:pPr lvl="0"/>
            <a:r>
              <a:rPr lang="en-US" dirty="0"/>
              <a:t>All FSD </a:t>
            </a:r>
            <a:r>
              <a:rPr lang="en-US" dirty="0" err="1"/>
              <a:t>SkillUP</a:t>
            </a:r>
            <a:r>
              <a:rPr lang="en-US" dirty="0"/>
              <a:t> forms are located at:</a:t>
            </a:r>
            <a:r>
              <a:rPr lang="en-US" u="sng" dirty="0"/>
              <a:t> </a:t>
            </a:r>
            <a:r>
              <a:rPr lang="en-US" u="sng" dirty="0">
                <a:hlinkClick r:id="rId6"/>
              </a:rPr>
              <a:t>http://dss.mo.gov/fsd/formsmanual/volume1/index.htm</a:t>
            </a:r>
            <a:r>
              <a:rPr lang="en-US" dirty="0"/>
              <a:t>.  </a:t>
            </a:r>
          </a:p>
          <a:p>
            <a:pPr lvl="0"/>
            <a:r>
              <a:rPr lang="en-US" dirty="0"/>
              <a:t>Additional forms related to </a:t>
            </a:r>
            <a:r>
              <a:rPr lang="en-US" dirty="0" err="1"/>
              <a:t>SkillUP</a:t>
            </a:r>
            <a:r>
              <a:rPr lang="en-US" dirty="0"/>
              <a:t> and </a:t>
            </a:r>
            <a:r>
              <a:rPr lang="en-US" dirty="0" err="1"/>
              <a:t>MoJobs</a:t>
            </a:r>
            <a:r>
              <a:rPr lang="en-US" dirty="0"/>
              <a:t> are located at </a:t>
            </a:r>
            <a:endParaRPr lang="en-US" dirty="0" smtClean="0"/>
          </a:p>
          <a:p>
            <a:pPr marL="0" lvl="0" indent="0">
              <a:buNone/>
            </a:pPr>
            <a:endParaRPr lang="en-US" dirty="0"/>
          </a:p>
          <a:p>
            <a:pPr lvl="0"/>
            <a:r>
              <a:rPr lang="en-US" dirty="0" smtClean="0"/>
              <a:t>The </a:t>
            </a:r>
            <a:r>
              <a:rPr lang="en-US" dirty="0"/>
              <a:t>User Guide for the SNAP Module of the </a:t>
            </a:r>
            <a:r>
              <a:rPr lang="en-US" dirty="0" err="1"/>
              <a:t>MoJobs</a:t>
            </a:r>
            <a:r>
              <a:rPr lang="en-US" dirty="0"/>
              <a:t> system can be found at: </a:t>
            </a:r>
            <a:r>
              <a:rPr lang="en-US" u="sng" dirty="0">
                <a:hlinkClick r:id="rId7"/>
              </a:rPr>
              <a:t>https://app-</a:t>
            </a:r>
            <a:r>
              <a:rPr lang="en-US" u="sng" dirty="0"/>
              <a:t> </a:t>
            </a:r>
            <a:r>
              <a:rPr lang="en-US" u="sng" dirty="0">
                <a:hlinkClick r:id="rId7"/>
              </a:rPr>
              <a:t>jobs.mo.gov/admin/</a:t>
            </a:r>
            <a:r>
              <a:rPr lang="en-US" u="sng" dirty="0" err="1">
                <a:hlinkClick r:id="rId7"/>
              </a:rPr>
              <a:t>gsipub</a:t>
            </a:r>
            <a:r>
              <a:rPr lang="en-US" u="sng" dirty="0">
                <a:hlinkClick r:id="rId7"/>
              </a:rPr>
              <a:t>/</a:t>
            </a:r>
            <a:r>
              <a:rPr lang="en-US" u="sng" dirty="0" err="1">
                <a:hlinkClick r:id="rId7"/>
              </a:rPr>
              <a:t>htmlarea</a:t>
            </a:r>
            <a:r>
              <a:rPr lang="en-US" u="sng" dirty="0">
                <a:hlinkClick r:id="rId7"/>
              </a:rPr>
              <a:t>/uploads/Staff%20Guide_10_Programs_SNAP.pdf</a:t>
            </a:r>
            <a:r>
              <a:rPr lang="en-US" dirty="0"/>
              <a:t>.</a:t>
            </a:r>
          </a:p>
          <a:p>
            <a:pPr lvl="0"/>
            <a:r>
              <a:rPr lang="en-US" dirty="0"/>
              <a:t>DWD Support:  </a:t>
            </a:r>
            <a:r>
              <a:rPr lang="en-US" u="sng" dirty="0">
                <a:hlinkClick r:id="rId8"/>
              </a:rPr>
              <a:t>dwdsupport@ded.mo.gov</a:t>
            </a:r>
            <a:endParaRPr lang="en-US" dirty="0"/>
          </a:p>
          <a:p>
            <a:pPr lvl="0"/>
            <a:r>
              <a:rPr lang="en-US" dirty="0"/>
              <a:t>LMS: </a:t>
            </a:r>
            <a:r>
              <a:rPr lang="en-US" u="sng" dirty="0">
                <a:hlinkClick r:id="rId9"/>
              </a:rPr>
              <a:t>https://molearning.csod.com</a:t>
            </a:r>
            <a:endParaRPr lang="en-US" dirty="0"/>
          </a:p>
          <a:p>
            <a:pPr lvl="0"/>
            <a:r>
              <a:rPr lang="en-US" dirty="0" err="1"/>
              <a:t>MoJobs</a:t>
            </a:r>
            <a:r>
              <a:rPr lang="en-US" dirty="0"/>
              <a:t> Training: </a:t>
            </a:r>
            <a:r>
              <a:rPr lang="en-US" u="sng" dirty="0">
                <a:hlinkClick r:id="rId10"/>
              </a:rPr>
              <a:t>https://training-app-jobs.mo.gov/vosnet</a:t>
            </a:r>
            <a:endParaRPr lang="en-US" dirty="0"/>
          </a:p>
          <a:p>
            <a:r>
              <a:rPr lang="en-US" dirty="0" err="1"/>
              <a:t>MoJobs</a:t>
            </a:r>
            <a:r>
              <a:rPr lang="en-US" dirty="0"/>
              <a:t> Production </a:t>
            </a:r>
            <a:r>
              <a:rPr lang="en-US" u="sng" dirty="0">
                <a:hlinkClick r:id="rId11"/>
              </a:rPr>
              <a:t>https://app-jobs.mo.gov/vosnet</a:t>
            </a:r>
            <a:endParaRPr lang="en-US" dirty="0"/>
          </a:p>
        </p:txBody>
      </p:sp>
      <p:sp>
        <p:nvSpPr>
          <p:cNvPr id="5" name="Slide Number Placeholder 4"/>
          <p:cNvSpPr>
            <a:spLocks noGrp="1"/>
          </p:cNvSpPr>
          <p:nvPr>
            <p:ph type="sldNum" sz="quarter" idx="12"/>
          </p:nvPr>
        </p:nvSpPr>
        <p:spPr/>
        <p:txBody>
          <a:bodyPr/>
          <a:lstStyle/>
          <a:p>
            <a:fld id="{A41F16BE-F774-4195-85A3-C48F906DEB14}" type="slidenum">
              <a:rPr lang="en-US" smtClean="0"/>
              <a:t>75</a:t>
            </a:fld>
            <a:endParaRPr lang="en-US" dirty="0"/>
          </a:p>
        </p:txBody>
      </p:sp>
    </p:spTree>
    <p:extLst>
      <p:ext uri="{BB962C8B-B14F-4D97-AF65-F5344CB8AC3E}">
        <p14:creationId xmlns:p14="http://schemas.microsoft.com/office/powerpoint/2010/main" val="10798013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5740" y="2362200"/>
            <a:ext cx="6050054" cy="1200329"/>
          </a:xfrm>
          <a:prstGeom prst="rect">
            <a:avLst/>
          </a:prstGeom>
          <a:noFill/>
        </p:spPr>
        <p:txBody>
          <a:bodyPr wrap="none" rtlCol="0">
            <a:spAutoFit/>
          </a:bodyPr>
          <a:lstStyle/>
          <a:p>
            <a:pPr algn="ctr"/>
            <a:r>
              <a:rPr lang="en-US" sz="7200" dirty="0" smtClean="0">
                <a:solidFill>
                  <a:schemeClr val="accent1"/>
                </a:solidFill>
                <a:latin typeface="Arial" panose="020B0604020202020204" pitchFamily="34" charset="0"/>
                <a:cs typeface="Arial" panose="020B0604020202020204" pitchFamily="34" charset="0"/>
              </a:rPr>
              <a:t>QUESTIONS</a:t>
            </a:r>
            <a:r>
              <a:rPr lang="en-US" sz="6000" dirty="0" smtClean="0">
                <a:solidFill>
                  <a:schemeClr val="accent3"/>
                </a:solidFill>
                <a:latin typeface="Arial" panose="020B0604020202020204" pitchFamily="34" charset="0"/>
                <a:cs typeface="Arial" panose="020B0604020202020204" pitchFamily="34" charset="0"/>
              </a:rPr>
              <a:t>?</a:t>
            </a:r>
            <a:endParaRPr lang="en-US" sz="6000" dirty="0">
              <a:solidFill>
                <a:schemeClr val="accent3"/>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41F16BE-F774-4195-85A3-C48F906DEB14}" type="slidenum">
              <a:rPr lang="en-US" smtClean="0"/>
              <a:t>76</a:t>
            </a:fld>
            <a:endParaRPr lang="en-US" dirty="0"/>
          </a:p>
        </p:txBody>
      </p:sp>
    </p:spTree>
    <p:extLst>
      <p:ext uri="{BB962C8B-B14F-4D97-AF65-F5344CB8AC3E}">
        <p14:creationId xmlns:p14="http://schemas.microsoft.com/office/powerpoint/2010/main" val="377847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Training Survey</a:t>
            </a:r>
            <a:endParaRPr lang="en-US" sz="6600" dirty="0"/>
          </a:p>
        </p:txBody>
      </p:sp>
      <p:sp>
        <p:nvSpPr>
          <p:cNvPr id="3" name="Content Placeholder 2"/>
          <p:cNvSpPr>
            <a:spLocks noGrp="1"/>
          </p:cNvSpPr>
          <p:nvPr>
            <p:ph idx="1"/>
          </p:nvPr>
        </p:nvSpPr>
        <p:spPr/>
        <p:txBody>
          <a:bodyPr/>
          <a:lstStyle/>
          <a:p>
            <a:pPr marL="0" indent="0">
              <a:buNone/>
            </a:pPr>
            <a:endParaRPr lang="en-US" u="sng" dirty="0" smtClean="0">
              <a:hlinkClick r:id="rId3"/>
            </a:endParaRPr>
          </a:p>
          <a:p>
            <a:pPr marL="0" indent="0">
              <a:buNone/>
            </a:pPr>
            <a:endParaRPr lang="en-US" u="sng" dirty="0">
              <a:hlinkClick r:id="rId3"/>
            </a:endParaRPr>
          </a:p>
          <a:p>
            <a:pPr marL="0" indent="0">
              <a:buNone/>
            </a:pPr>
            <a:endParaRPr lang="en-US" u="sng" dirty="0" smtClean="0">
              <a:hlinkClick r:id="rId3"/>
            </a:endParaRPr>
          </a:p>
          <a:p>
            <a:pPr marL="0" indent="0">
              <a:buNone/>
            </a:pPr>
            <a:endParaRPr lang="en-US" u="sng" dirty="0">
              <a:hlinkClick r:id="rId3"/>
            </a:endParaRPr>
          </a:p>
          <a:p>
            <a:pPr marL="0" indent="0">
              <a:buNone/>
            </a:pPr>
            <a:r>
              <a:rPr lang="en-US" u="sng" dirty="0" smtClean="0">
                <a:hlinkClick r:id="rId3"/>
              </a:rPr>
              <a:t>https</a:t>
            </a:r>
            <a:r>
              <a:rPr lang="en-US" u="sng" dirty="0">
                <a:hlinkClick r:id="rId3"/>
              </a:rPr>
              <a:t>://www.surveymonkey.com/r/skilluptraining</a:t>
            </a:r>
            <a:endParaRPr lang="en-US" dirty="0"/>
          </a:p>
        </p:txBody>
      </p:sp>
      <p:sp>
        <p:nvSpPr>
          <p:cNvPr id="4" name="Slide Number Placeholder 3"/>
          <p:cNvSpPr>
            <a:spLocks noGrp="1"/>
          </p:cNvSpPr>
          <p:nvPr>
            <p:ph type="sldNum" sz="quarter" idx="12"/>
          </p:nvPr>
        </p:nvSpPr>
        <p:spPr/>
        <p:txBody>
          <a:bodyPr/>
          <a:lstStyle/>
          <a:p>
            <a:fld id="{A41F16BE-F774-4195-85A3-C48F906DEB14}" type="slidenum">
              <a:rPr lang="en-US" smtClean="0"/>
              <a:t>77</a:t>
            </a:fld>
            <a:endParaRPr lang="en-US" dirty="0"/>
          </a:p>
        </p:txBody>
      </p:sp>
    </p:spTree>
    <p:extLst>
      <p:ext uri="{BB962C8B-B14F-4D97-AF65-F5344CB8AC3E}">
        <p14:creationId xmlns:p14="http://schemas.microsoft.com/office/powerpoint/2010/main" val="1293721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7467600" cy="1162050"/>
          </a:xfrm>
        </p:spPr>
        <p:txBody>
          <a:bodyPr/>
          <a:lstStyle/>
          <a:p>
            <a:pPr algn="ctr"/>
            <a:r>
              <a:rPr lang="en-US" sz="4400" dirty="0" smtClean="0">
                <a:latin typeface="Arial" panose="020B0604020202020204" pitchFamily="34" charset="0"/>
                <a:cs typeface="Arial" panose="020B0604020202020204" pitchFamily="34" charset="0"/>
              </a:rPr>
              <a:t>Why are TA funds allowable for volunteers?</a:t>
            </a:r>
            <a:endParaRPr lang="en-US" sz="4400"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2667000"/>
            <a:ext cx="8382000" cy="3429000"/>
          </a:xfrm>
        </p:spPr>
        <p:txBody>
          <a:bodyPr>
            <a:normAutofit/>
          </a:bodyPr>
          <a:lstStyle/>
          <a:p>
            <a:r>
              <a:rPr lang="en-US" sz="2600" dirty="0" smtClean="0">
                <a:latin typeface="Arial" panose="020B0604020202020204" pitchFamily="34" charset="0"/>
                <a:cs typeface="Arial" panose="020B0604020202020204" pitchFamily="34" charset="0"/>
              </a:rPr>
              <a:t>Used to reduce dependence on assistance programs through education and job training programs</a:t>
            </a:r>
          </a:p>
          <a:p>
            <a:endParaRPr lang="en-US" sz="2600" dirty="0" smtClean="0">
              <a:latin typeface="Arial" panose="020B0604020202020204" pitchFamily="34" charset="0"/>
              <a:cs typeface="Arial" panose="020B0604020202020204" pitchFamily="34" charset="0"/>
            </a:endParaRPr>
          </a:p>
          <a:p>
            <a:r>
              <a:rPr lang="en-US" sz="2600" dirty="0" smtClean="0">
                <a:latin typeface="Arial" panose="020B0604020202020204" pitchFamily="34" charset="0"/>
                <a:cs typeface="Arial" panose="020B0604020202020204" pitchFamily="34" charset="0"/>
              </a:rPr>
              <a:t>Used</a:t>
            </a:r>
            <a:r>
              <a:rPr lang="en-US" sz="2600" b="1" dirty="0" smtClean="0">
                <a:latin typeface="Arial" panose="020B0604020202020204" pitchFamily="34" charset="0"/>
                <a:cs typeface="Arial" panose="020B0604020202020204" pitchFamily="34" charset="0"/>
              </a:rPr>
              <a:t> Only</a:t>
            </a:r>
            <a:r>
              <a:rPr lang="en-US" sz="2600" dirty="0" smtClean="0">
                <a:latin typeface="Arial" panose="020B0604020202020204" pitchFamily="34" charset="0"/>
                <a:cs typeface="Arial" panose="020B0604020202020204" pitchFamily="34" charset="0"/>
              </a:rPr>
              <a:t> for participants with children</a:t>
            </a:r>
          </a:p>
          <a:p>
            <a:endParaRPr lang="en-US" sz="2600" dirty="0" smtClean="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C</a:t>
            </a:r>
            <a:r>
              <a:rPr lang="en-US" sz="2600" b="1" dirty="0" smtClean="0">
                <a:latin typeface="Arial" panose="020B0604020202020204" pitchFamily="34" charset="0"/>
                <a:cs typeface="Arial" panose="020B0604020202020204" pitchFamily="34" charset="0"/>
              </a:rPr>
              <a:t>annot</a:t>
            </a:r>
            <a:r>
              <a:rPr lang="en-US" sz="2600" dirty="0" smtClean="0">
                <a:latin typeface="Arial" panose="020B0604020202020204" pitchFamily="34" charset="0"/>
                <a:cs typeface="Arial" panose="020B0604020202020204" pitchFamily="34" charset="0"/>
              </a:rPr>
              <a:t> be used for ABAWD participants</a:t>
            </a:r>
          </a:p>
          <a:p>
            <a:endParaRPr lang="en-US" dirty="0"/>
          </a:p>
        </p:txBody>
      </p:sp>
      <p:sp>
        <p:nvSpPr>
          <p:cNvPr id="7" name="Slide Number Placeholder 6"/>
          <p:cNvSpPr>
            <a:spLocks noGrp="1"/>
          </p:cNvSpPr>
          <p:nvPr>
            <p:ph type="sldNum" sz="quarter" idx="12"/>
          </p:nvPr>
        </p:nvSpPr>
        <p:spPr/>
        <p:txBody>
          <a:bodyPr/>
          <a:lstStyle/>
          <a:p>
            <a:fld id="{A41F16BE-F774-4195-85A3-C48F906DEB14}" type="slidenum">
              <a:rPr lang="en-US" smtClean="0"/>
              <a:t>8</a:t>
            </a:fld>
            <a:endParaRPr lang="en-US" dirty="0"/>
          </a:p>
        </p:txBody>
      </p:sp>
    </p:spTree>
    <p:extLst>
      <p:ext uri="{BB962C8B-B14F-4D97-AF65-F5344CB8AC3E}">
        <p14:creationId xmlns:p14="http://schemas.microsoft.com/office/powerpoint/2010/main" val="3048814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Missouri Work Assistance (MWA)</a:t>
            </a:r>
            <a:endParaRPr lang="en-US" dirty="0"/>
          </a:p>
        </p:txBody>
      </p:sp>
      <p:sp>
        <p:nvSpPr>
          <p:cNvPr id="3" name="Content Placeholder 2"/>
          <p:cNvSpPr>
            <a:spLocks noGrp="1"/>
          </p:cNvSpPr>
          <p:nvPr>
            <p:ph idx="1"/>
          </p:nvPr>
        </p:nvSpPr>
        <p:spPr/>
        <p:txBody>
          <a:bodyPr/>
          <a:lstStyle/>
          <a:p>
            <a:pPr marL="0" indent="0">
              <a:buNone/>
            </a:pPr>
            <a:endParaRPr lang="en-US" sz="2800" dirty="0" smtClean="0">
              <a:solidFill>
                <a:schemeClr val="accent2"/>
              </a:solidFill>
              <a:latin typeface="Arial" panose="020B0604020202020204" pitchFamily="34" charset="0"/>
              <a:cs typeface="Arial" panose="020B0604020202020204" pitchFamily="34" charset="0"/>
            </a:endParaRPr>
          </a:p>
          <a:p>
            <a:pPr marL="0" indent="0">
              <a:buNone/>
            </a:pPr>
            <a:r>
              <a:rPr lang="en-US" sz="2800" dirty="0" smtClean="0">
                <a:solidFill>
                  <a:schemeClr val="accent2"/>
                </a:solidFill>
                <a:latin typeface="Arial" panose="020B0604020202020204" pitchFamily="34" charset="0"/>
                <a:cs typeface="Arial" panose="020B0604020202020204" pitchFamily="34" charset="0"/>
              </a:rPr>
              <a:t>Missouri </a:t>
            </a:r>
            <a:r>
              <a:rPr lang="en-US" sz="2800" dirty="0">
                <a:solidFill>
                  <a:schemeClr val="accent2"/>
                </a:solidFill>
                <a:latin typeface="Arial" panose="020B0604020202020204" pitchFamily="34" charset="0"/>
                <a:cs typeface="Arial" panose="020B0604020202020204" pitchFamily="34" charset="0"/>
              </a:rPr>
              <a:t>Works Assistance is the employment and training program for </a:t>
            </a:r>
            <a:r>
              <a:rPr lang="en-US" sz="2800" dirty="0" smtClean="0">
                <a:solidFill>
                  <a:schemeClr val="accent2"/>
                </a:solidFill>
                <a:latin typeface="Arial" panose="020B0604020202020204" pitchFamily="34" charset="0"/>
                <a:cs typeface="Arial" panose="020B0604020202020204" pitchFamily="34" charset="0"/>
              </a:rPr>
              <a:t>TA </a:t>
            </a:r>
            <a:r>
              <a:rPr lang="en-US" sz="2800" dirty="0">
                <a:solidFill>
                  <a:schemeClr val="accent2"/>
                </a:solidFill>
                <a:latin typeface="Arial" panose="020B0604020202020204" pitchFamily="34" charset="0"/>
                <a:cs typeface="Arial" panose="020B0604020202020204" pitchFamily="34" charset="0"/>
              </a:rPr>
              <a:t>recipients. </a:t>
            </a:r>
            <a:r>
              <a:rPr lang="en-US" sz="2800" dirty="0" smtClean="0">
                <a:solidFill>
                  <a:schemeClr val="accent2"/>
                </a:solidFill>
                <a:latin typeface="Arial" panose="020B0604020202020204" pitchFamily="34" charset="0"/>
                <a:cs typeface="Arial" panose="020B0604020202020204" pitchFamily="34" charset="0"/>
              </a:rPr>
              <a:t>TA </a:t>
            </a:r>
            <a:r>
              <a:rPr lang="en-US" sz="2800" dirty="0">
                <a:solidFill>
                  <a:schemeClr val="accent2"/>
                </a:solidFill>
                <a:latin typeface="Arial" panose="020B0604020202020204" pitchFamily="34" charset="0"/>
                <a:cs typeface="Arial" panose="020B0604020202020204" pitchFamily="34" charset="0"/>
              </a:rPr>
              <a:t>recipients must participate with MWA and cannot participate in </a:t>
            </a:r>
            <a:r>
              <a:rPr lang="en-US" sz="2800" dirty="0" err="1">
                <a:solidFill>
                  <a:schemeClr val="accent2"/>
                </a:solidFill>
                <a:latin typeface="Arial" panose="020B0604020202020204" pitchFamily="34" charset="0"/>
                <a:cs typeface="Arial" panose="020B0604020202020204" pitchFamily="34" charset="0"/>
              </a:rPr>
              <a:t>SkillUP</a:t>
            </a:r>
            <a:r>
              <a:rPr lang="en-US" sz="2800" dirty="0">
                <a:solidFill>
                  <a:schemeClr val="accent2"/>
                </a:solidFill>
                <a:latin typeface="Arial" panose="020B0604020202020204" pitchFamily="34" charset="0"/>
                <a:cs typeface="Arial" panose="020B0604020202020204" pitchFamily="34" charset="0"/>
              </a:rPr>
              <a:t>.</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4005943"/>
            <a:ext cx="2286000" cy="2286000"/>
          </a:xfrm>
          <a:prstGeom prst="rect">
            <a:avLst/>
          </a:prstGeom>
        </p:spPr>
      </p:pic>
      <p:sp>
        <p:nvSpPr>
          <p:cNvPr id="6" name="Slide Number Placeholder 5"/>
          <p:cNvSpPr>
            <a:spLocks noGrp="1"/>
          </p:cNvSpPr>
          <p:nvPr>
            <p:ph type="sldNum" sz="quarter" idx="12"/>
          </p:nvPr>
        </p:nvSpPr>
        <p:spPr/>
        <p:txBody>
          <a:bodyPr/>
          <a:lstStyle/>
          <a:p>
            <a:fld id="{A41F16BE-F774-4195-85A3-C48F906DEB14}" type="slidenum">
              <a:rPr lang="en-US" smtClean="0"/>
              <a:t>9</a:t>
            </a:fld>
            <a:endParaRPr lang="en-US" dirty="0"/>
          </a:p>
        </p:txBody>
      </p:sp>
    </p:spTree>
    <p:extLst>
      <p:ext uri="{BB962C8B-B14F-4D97-AF65-F5344CB8AC3E}">
        <p14:creationId xmlns:p14="http://schemas.microsoft.com/office/powerpoint/2010/main" val="339842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6996</TotalTime>
  <Words>7614</Words>
  <Application>Microsoft Office PowerPoint</Application>
  <PresentationFormat>On-screen Show (4:3)</PresentationFormat>
  <Paragraphs>1007</Paragraphs>
  <Slides>77</Slides>
  <Notes>75</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77</vt:i4>
      </vt:variant>
    </vt:vector>
  </HeadingPairs>
  <TitlesOfParts>
    <vt:vector size="88" baseType="lpstr">
      <vt:lpstr>Arial</vt:lpstr>
      <vt:lpstr>Britannic Bold</vt:lpstr>
      <vt:lpstr>Calibri</vt:lpstr>
      <vt:lpstr>Calibri Light</vt:lpstr>
      <vt:lpstr>Constantia</vt:lpstr>
      <vt:lpstr>Segoe UI</vt:lpstr>
      <vt:lpstr>Wingdings</vt:lpstr>
      <vt:lpstr>Wingdings 2</vt:lpstr>
      <vt:lpstr>Flow</vt:lpstr>
      <vt:lpstr>Office Theme</vt:lpstr>
      <vt:lpstr>1_Flow</vt:lpstr>
      <vt:lpstr>PowerPoint Presentation</vt:lpstr>
      <vt:lpstr>SkillUp</vt:lpstr>
      <vt:lpstr>SkillUp Participants:</vt:lpstr>
      <vt:lpstr>ABAWD or VOLUNTEER </vt:lpstr>
      <vt:lpstr>ABAWDs </vt:lpstr>
      <vt:lpstr>ABAWD EXEMPTIONS</vt:lpstr>
      <vt:lpstr>Serving Volunteers</vt:lpstr>
      <vt:lpstr>Why are TA funds allowable for volunteers?</vt:lpstr>
      <vt:lpstr>Missouri Work Assistance (MWA)</vt:lpstr>
      <vt:lpstr>Why SkillUP Matters Meet Chadonicka!</vt:lpstr>
      <vt:lpstr> MoJobs Referral Process</vt:lpstr>
      <vt:lpstr>What if the participant is not in MoJobs?</vt:lpstr>
      <vt:lpstr>SkillUp Pathways to Employment</vt:lpstr>
      <vt:lpstr>Engagement</vt:lpstr>
      <vt:lpstr> Engagement Outreach Effectiveness Survey</vt:lpstr>
      <vt:lpstr>       Engagement - Informational Sessions</vt:lpstr>
      <vt:lpstr>Engagement Informational Sessions</vt:lpstr>
      <vt:lpstr>Case Notes</vt:lpstr>
      <vt:lpstr>When should a case note be entered?</vt:lpstr>
      <vt:lpstr>When should a case note be entered?</vt:lpstr>
      <vt:lpstr>Case Notes</vt:lpstr>
      <vt:lpstr>Appropriate Case Notes</vt:lpstr>
      <vt:lpstr>        Inappropriate  Case Notes</vt:lpstr>
      <vt:lpstr>Inappropriate Case Notes cont.</vt:lpstr>
      <vt:lpstr>Building Core Capabilities for Life https://www.youtube.com/watch?v=6NehuwDA45Q</vt:lpstr>
      <vt:lpstr>Assessment and Employability Planning Participant Assessment</vt:lpstr>
      <vt:lpstr>   Employment Plan</vt:lpstr>
      <vt:lpstr>When should the Employment Plan  be Updated?</vt:lpstr>
      <vt:lpstr>Setting Goals</vt:lpstr>
      <vt:lpstr>Goals and Objectives</vt:lpstr>
      <vt:lpstr>Activity #1</vt:lpstr>
      <vt:lpstr>SkillUP Forms</vt:lpstr>
      <vt:lpstr>          Participation Job Search Log &amp; Contract</vt:lpstr>
      <vt:lpstr>      Participation Eligible Training Provider System</vt:lpstr>
      <vt:lpstr>Participation What are SkillUP Services in MoJobs?</vt:lpstr>
      <vt:lpstr>Job Search Training</vt:lpstr>
      <vt:lpstr>Job Search Services</vt:lpstr>
      <vt:lpstr>       Job Search Services Non-staff Assisted </vt:lpstr>
      <vt:lpstr>Education Services</vt:lpstr>
      <vt:lpstr>Work Based Learning Services</vt:lpstr>
      <vt:lpstr>On the Job Training (OJT)</vt:lpstr>
      <vt:lpstr>Vocational Training Services</vt:lpstr>
      <vt:lpstr>Basic Case Management</vt:lpstr>
      <vt:lpstr>Intensive Case Management</vt:lpstr>
      <vt:lpstr>Job Retention Services</vt:lpstr>
      <vt:lpstr>Activity #2</vt:lpstr>
      <vt:lpstr>Participation SUPPORTIVE SERVICES </vt:lpstr>
      <vt:lpstr>Participation SUPPORTIVE SERVICES </vt:lpstr>
      <vt:lpstr>Supportive Services</vt:lpstr>
      <vt:lpstr>Supportive Services Work Related Expenses (WRE)</vt:lpstr>
      <vt:lpstr>Supportive Services Work Related Expenses (WRE)</vt:lpstr>
      <vt:lpstr>Child Care Assistance</vt:lpstr>
      <vt:lpstr>Child Care Resource Information</vt:lpstr>
      <vt:lpstr>Employment and Transition Job Placement</vt:lpstr>
      <vt:lpstr>Employment and Transition Benefits Effected</vt:lpstr>
      <vt:lpstr>Employment and Transition Benefits Effected</vt:lpstr>
      <vt:lpstr>Monthly Reporting &amp; Monitoring</vt:lpstr>
      <vt:lpstr>SkillUp Pathways to Employment</vt:lpstr>
      <vt:lpstr>Overview of the Missouri Economic Research and Information Center  </vt:lpstr>
      <vt:lpstr>What is Labor Market Information (LMI)?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Middle Skills</vt:lpstr>
      <vt:lpstr>PowerPoint Presentation</vt:lpstr>
      <vt:lpstr>PowerPoint Presentation</vt:lpstr>
      <vt:lpstr>PowerPoint Presentation</vt:lpstr>
      <vt:lpstr>FSD Programs &amp; Services</vt:lpstr>
      <vt:lpstr>CONTACT FSD</vt:lpstr>
      <vt:lpstr>FSD SkillUP Staff Contact</vt:lpstr>
      <vt:lpstr>Resources</vt:lpstr>
      <vt:lpstr>PowerPoint Presentation</vt:lpstr>
      <vt:lpstr>Training Survey</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Schroeder, Lisa M</dc:creator>
  <cp:lastModifiedBy>Kaylor, Stacy</cp:lastModifiedBy>
  <cp:revision>417</cp:revision>
  <dcterms:created xsi:type="dcterms:W3CDTF">2016-09-26T13:59:02Z</dcterms:created>
  <dcterms:modified xsi:type="dcterms:W3CDTF">2018-09-11T17:45:24Z</dcterms:modified>
</cp:coreProperties>
</file>